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60"/>
  </p:notesMasterIdLst>
  <p:handoutMasterIdLst>
    <p:handoutMasterId r:id="rId61"/>
  </p:handoutMasterIdLst>
  <p:sldIdLst>
    <p:sldId id="1334" r:id="rId2"/>
    <p:sldId id="3413" r:id="rId3"/>
    <p:sldId id="3400" r:id="rId4"/>
    <p:sldId id="3445" r:id="rId5"/>
    <p:sldId id="3459" r:id="rId6"/>
    <p:sldId id="3446" r:id="rId7"/>
    <p:sldId id="3411" r:id="rId8"/>
    <p:sldId id="3419" r:id="rId9"/>
    <p:sldId id="3422" r:id="rId10"/>
    <p:sldId id="3456" r:id="rId11"/>
    <p:sldId id="3457" r:id="rId12"/>
    <p:sldId id="677" r:id="rId13"/>
    <p:sldId id="3423" r:id="rId14"/>
    <p:sldId id="3432" r:id="rId15"/>
    <p:sldId id="3433" r:id="rId16"/>
    <p:sldId id="675" r:id="rId17"/>
    <p:sldId id="3424" r:id="rId18"/>
    <p:sldId id="3425" r:id="rId19"/>
    <p:sldId id="3448" r:id="rId20"/>
    <p:sldId id="3415" r:id="rId21"/>
    <p:sldId id="3427" r:id="rId22"/>
    <p:sldId id="3440" r:id="rId23"/>
    <p:sldId id="3441" r:id="rId24"/>
    <p:sldId id="3418" r:id="rId25"/>
    <p:sldId id="3417" r:id="rId26"/>
    <p:sldId id="3430" r:id="rId27"/>
    <p:sldId id="3431" r:id="rId28"/>
    <p:sldId id="3449" r:id="rId29"/>
    <p:sldId id="645" r:id="rId30"/>
    <p:sldId id="3458" r:id="rId31"/>
    <p:sldId id="3450" r:id="rId32"/>
    <p:sldId id="646" r:id="rId33"/>
    <p:sldId id="3416" r:id="rId34"/>
    <p:sldId id="3451" r:id="rId35"/>
    <p:sldId id="3414" r:id="rId36"/>
    <p:sldId id="3434" r:id="rId37"/>
    <p:sldId id="683" r:id="rId38"/>
    <p:sldId id="3438" r:id="rId39"/>
    <p:sldId id="3437" r:id="rId40"/>
    <p:sldId id="693" r:id="rId41"/>
    <p:sldId id="694" r:id="rId42"/>
    <p:sldId id="695" r:id="rId43"/>
    <p:sldId id="3453" r:id="rId44"/>
    <p:sldId id="687" r:id="rId45"/>
    <p:sldId id="2337" r:id="rId46"/>
    <p:sldId id="3454" r:id="rId47"/>
    <p:sldId id="2348" r:id="rId48"/>
    <p:sldId id="3452" r:id="rId49"/>
    <p:sldId id="1351" r:id="rId50"/>
    <p:sldId id="3444" r:id="rId51"/>
    <p:sldId id="3460" r:id="rId52"/>
    <p:sldId id="659" r:id="rId53"/>
    <p:sldId id="3461" r:id="rId54"/>
    <p:sldId id="3455" r:id="rId55"/>
    <p:sldId id="2516" r:id="rId56"/>
    <p:sldId id="3463" r:id="rId57"/>
    <p:sldId id="2994" r:id="rId58"/>
    <p:sldId id="3462" r:id="rId59"/>
  </p:sldIdLst>
  <p:sldSz cx="9144000" cy="6858000" type="screen4x3"/>
  <p:notesSz cx="7315200" cy="9601200"/>
  <p:custShowLst>
    <p:custShow name="short version" id="0">
      <p:sldLst>
        <p:sld r:id="rId2"/>
      </p:sldLst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00"/>
    <a:srgbClr val="941100"/>
    <a:srgbClr val="FF85FF"/>
    <a:srgbClr val="FF2600"/>
    <a:srgbClr val="33CC33"/>
    <a:srgbClr val="808000"/>
    <a:srgbClr val="FF8000"/>
    <a:srgbClr val="008080"/>
    <a:srgbClr val="FFCC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24"/>
    <p:restoredTop sz="94558"/>
  </p:normalViewPr>
  <p:slideViewPr>
    <p:cSldViewPr snapToGrid="0" showGuides="1">
      <p:cViewPr varScale="1">
        <p:scale>
          <a:sx n="121" d="100"/>
          <a:sy n="121" d="100"/>
        </p:scale>
        <p:origin x="108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5208"/>
    </p:cViewPr>
  </p:sorterViewPr>
  <p:notesViewPr>
    <p:cSldViewPr snapToGrid="0" showGuides="1">
      <p:cViewPr varScale="1">
        <p:scale>
          <a:sx n="93" d="100"/>
          <a:sy n="93" d="100"/>
        </p:scale>
        <p:origin x="-4512" y="-104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81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28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86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30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x_{t+1} = a </a:t>
            </a:r>
            <a:r>
              <a:rPr kumimoji="1" lang="en-US" altLang="ja-JP" dirty="0" err="1"/>
              <a:t>x_t</a:t>
            </a:r>
            <a:r>
              <a:rPr kumimoji="1" lang="en-US" altLang="ja-JP" dirty="0"/>
              <a:t> \</a:t>
            </a:r>
            <a:r>
              <a:rPr kumimoji="1" lang="en-US" altLang="ja-JP" dirty="0" err="1"/>
              <a:t>cdot</a:t>
            </a:r>
            <a:r>
              <a:rPr kumimoji="1" lang="en-US" altLang="ja-JP" dirty="0"/>
              <a:t> \left( 1-x_t \right 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809E-7568-5E4C-BA69-CB2B57786C7C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i-FI" altLang="ja-JP"/>
              <a:t>© 2016 Sakurai,  Matsubara &amp; Faloutsos</a:t>
            </a:r>
            <a:endParaRPr kumimoji="1" lang="ja-JP" altLang="en-US"/>
          </a:p>
        </p:txBody>
      </p:sp>
      <p:sp>
        <p:nvSpPr>
          <p:cNvPr id="6" name="ヘッダー プレースホルダー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kumimoji="1" lang="en-US" altLang="ja-JP"/>
              <a:t>Tutorial@WWW'16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12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x_{t+1} = a </a:t>
            </a:r>
            <a:r>
              <a:rPr kumimoji="1" lang="en-US" altLang="ja-JP" dirty="0" err="1"/>
              <a:t>x_t</a:t>
            </a:r>
            <a:r>
              <a:rPr kumimoji="1" lang="en-US" altLang="ja-JP" dirty="0"/>
              <a:t> \</a:t>
            </a:r>
            <a:r>
              <a:rPr kumimoji="1" lang="en-US" altLang="ja-JP" dirty="0" err="1"/>
              <a:t>cdot</a:t>
            </a:r>
            <a:r>
              <a:rPr kumimoji="1" lang="en-US" altLang="ja-JP" dirty="0"/>
              <a:t> \left( 1-x_t \right 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809E-7568-5E4C-BA69-CB2B57786C7C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i-FI" altLang="ja-JP"/>
              <a:t>© 2016 Sakurai,  Matsubara &amp; Faloutsos</a:t>
            </a:r>
            <a:endParaRPr kumimoji="1" lang="ja-JP" altLang="en-US"/>
          </a:p>
        </p:txBody>
      </p:sp>
      <p:sp>
        <p:nvSpPr>
          <p:cNvPr id="6" name="ヘッダー プレースホルダー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kumimoji="1" lang="en-US" altLang="ja-JP"/>
              <a:t>Tutorial@WWW'16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0882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010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 et al</a:t>
            </a:r>
          </a:p>
        </p:txBody>
      </p:sp>
      <p:sp>
        <p:nvSpPr>
          <p:cNvPr id="2601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D38D273-E09B-A444-98FA-3F679B15186E}" type="datetime1">
              <a:rPr lang="en-US" smtClean="0"/>
              <a:pPr/>
              <a:t>5/8/21</a:t>
            </a:fld>
            <a:endParaRPr lang="en-US"/>
          </a:p>
        </p:txBody>
      </p:sp>
      <p:sp>
        <p:nvSpPr>
          <p:cNvPr id="26010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D20FB9-378C-F043-843C-480363C51D11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010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 et al</a:t>
            </a:r>
          </a:p>
        </p:txBody>
      </p:sp>
      <p:sp>
        <p:nvSpPr>
          <p:cNvPr id="2601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D38D273-E09B-A444-98FA-3F679B15186E}" type="datetime1">
              <a:rPr lang="en-US" smtClean="0"/>
              <a:pPr/>
              <a:t>5/8/21</a:t>
            </a:fld>
            <a:endParaRPr lang="en-US"/>
          </a:p>
        </p:txBody>
      </p:sp>
      <p:sp>
        <p:nvSpPr>
          <p:cNvPr id="26010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D20FB9-378C-F043-843C-480363C51D1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35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3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199" y="6245225"/>
            <a:ext cx="3077817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8E4E0BD2-09C6-7241-AE84-9E1A8AFC8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marL="0" indent="0" algn="ctr" defTabSz="685800"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indent="0" algn="ctr" defTabSz="685800">
              <a:buSzTx/>
              <a:buFontTx/>
              <a:buNone/>
              <a:defRPr sz="1800"/>
            </a:lvl1pPr>
            <a:lvl2pPr marL="0" indent="457200" algn="ctr" defTabSz="685800">
              <a:buSzTx/>
              <a:buFontTx/>
              <a:buNone/>
              <a:defRPr sz="1800"/>
            </a:lvl2pPr>
            <a:lvl3pPr marL="0" indent="914400" algn="ctr" defTabSz="685800">
              <a:buSzTx/>
              <a:buFontTx/>
              <a:buNone/>
              <a:defRPr sz="1800"/>
            </a:lvl3pPr>
            <a:lvl4pPr marL="0" indent="1371600" algn="ctr" defTabSz="685800">
              <a:buSzTx/>
              <a:buFontTx/>
              <a:buNone/>
              <a:defRPr sz="1800"/>
            </a:lvl4pPr>
            <a:lvl5pPr marL="0" indent="1828800" algn="ctr" defTabSz="685800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43987-7F84-BB4A-8611-CDF75B6A7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C5492-91F8-8542-ABB8-0E1026885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5676E-2EEE-EE43-9455-E89CF4735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199" y="6248400"/>
            <a:ext cx="307781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latin typeface="Times New Roman" charset="0"/>
              </a:defRPr>
            </a:lvl1pPr>
          </a:lstStyle>
          <a:p>
            <a:pPr>
              <a:defRPr/>
            </a:pPr>
            <a:fld id="{6629BCF2-6520-6C49-93E1-80F2FA5CF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  <p:sldLayoutId id="2147486073" r:id="rId15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graph500.org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ebstockreview.net/explore/bridge-clipart-brige/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22.tiff"/><Relationship Id="rId4" Type="http://schemas.openxmlformats.org/officeDocument/2006/relationships/image" Target="../media/image3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tockreview.net/explore/bridge-clipart-brige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5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7.png"/><Relationship Id="rId5" Type="http://schemas.openxmlformats.org/officeDocument/2006/relationships/image" Target="../media/image6.jpg"/><Relationship Id="rId10" Type="http://schemas.openxmlformats.org/officeDocument/2006/relationships/hyperlink" Target="https://webstockreview.net/explore/bridge-clipart-brige/" TargetMode="External"/><Relationship Id="rId4" Type="http://schemas.openxmlformats.org/officeDocument/2006/relationships/image" Target="../media/image7.tiff"/><Relationship Id="rId9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5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7.png"/><Relationship Id="rId5" Type="http://schemas.openxmlformats.org/officeDocument/2006/relationships/image" Target="../media/image6.jpg"/><Relationship Id="rId10" Type="http://schemas.openxmlformats.org/officeDocument/2006/relationships/hyperlink" Target="https://webstockreview.net/explore/bridge-clipart-brige/" TargetMode="External"/><Relationship Id="rId4" Type="http://schemas.openxmlformats.org/officeDocument/2006/relationships/image" Target="../media/image7.tiff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1379538"/>
            <a:ext cx="7772400" cy="2365375"/>
          </a:xfrm>
        </p:spPr>
        <p:txBody>
          <a:bodyPr/>
          <a:lstStyle/>
          <a:p>
            <a:r>
              <a:rPr lang="en-US" dirty="0"/>
              <a:t>Anomaly detection in graphs - past, present and future.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Leman Akoglu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Mary McGlohon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Google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Christos Faloutsos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10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DAFF1A-427C-D344-ADC6-AD7BC3FD7141}"/>
              </a:ext>
            </a:extLst>
          </p:cNvPr>
          <p:cNvSpPr/>
          <p:nvPr/>
        </p:nvSpPr>
        <p:spPr bwMode="auto">
          <a:xfrm>
            <a:off x="1240224" y="4954748"/>
            <a:ext cx="1161393" cy="1078361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66C62CE5-8668-864C-9118-E47D5EC3931F}"/>
              </a:ext>
            </a:extLst>
          </p:cNvPr>
          <p:cNvSpPr/>
          <p:nvPr/>
        </p:nvSpPr>
        <p:spPr bwMode="auto">
          <a:xfrm>
            <a:off x="4991101" y="159231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FE2150A-933B-D94C-8766-3572FE7893F7}"/>
              </a:ext>
            </a:extLst>
          </p:cNvPr>
          <p:cNvSpPr/>
          <p:nvPr/>
        </p:nvSpPr>
        <p:spPr bwMode="auto">
          <a:xfrm>
            <a:off x="2982309" y="2312276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6F397FC5-20A7-1246-9196-32A2EE8D8087}"/>
              </a:ext>
            </a:extLst>
          </p:cNvPr>
          <p:cNvSpPr/>
          <p:nvPr/>
        </p:nvSpPr>
        <p:spPr bwMode="auto">
          <a:xfrm>
            <a:off x="4935920" y="4535214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B25064EF-A268-CF4A-A9D5-87C8A22A07CA}"/>
              </a:ext>
            </a:extLst>
          </p:cNvPr>
          <p:cNvSpPr/>
          <p:nvPr/>
        </p:nvSpPr>
        <p:spPr bwMode="auto">
          <a:xfrm>
            <a:off x="7168055" y="494563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026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11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DAFF1A-427C-D344-ADC6-AD7BC3FD7141}"/>
              </a:ext>
            </a:extLst>
          </p:cNvPr>
          <p:cNvSpPr/>
          <p:nvPr/>
        </p:nvSpPr>
        <p:spPr bwMode="auto">
          <a:xfrm>
            <a:off x="1240224" y="4954748"/>
            <a:ext cx="1161393" cy="1078361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66C62CE5-8668-864C-9118-E47D5EC3931F}"/>
              </a:ext>
            </a:extLst>
          </p:cNvPr>
          <p:cNvSpPr/>
          <p:nvPr/>
        </p:nvSpPr>
        <p:spPr bwMode="auto">
          <a:xfrm>
            <a:off x="4991101" y="159231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FE2150A-933B-D94C-8766-3572FE7893F7}"/>
              </a:ext>
            </a:extLst>
          </p:cNvPr>
          <p:cNvSpPr/>
          <p:nvPr/>
        </p:nvSpPr>
        <p:spPr bwMode="auto">
          <a:xfrm>
            <a:off x="2982309" y="2312276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6F397FC5-20A7-1246-9196-32A2EE8D8087}"/>
              </a:ext>
            </a:extLst>
          </p:cNvPr>
          <p:cNvSpPr/>
          <p:nvPr/>
        </p:nvSpPr>
        <p:spPr bwMode="auto">
          <a:xfrm>
            <a:off x="4935920" y="4535214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B25064EF-A268-CF4A-A9D5-87C8A22A07CA}"/>
              </a:ext>
            </a:extLst>
          </p:cNvPr>
          <p:cNvSpPr/>
          <p:nvPr/>
        </p:nvSpPr>
        <p:spPr bwMode="auto">
          <a:xfrm>
            <a:off x="7168055" y="494563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7E024-11F9-CB48-8D53-B34465615D33}"/>
              </a:ext>
            </a:extLst>
          </p:cNvPr>
          <p:cNvSpPr txBox="1"/>
          <p:nvPr/>
        </p:nvSpPr>
        <p:spPr>
          <a:xfrm>
            <a:off x="6636551" y="5770179"/>
            <a:ext cx="869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FA4A07-D0B3-174E-B6B4-C0FF31112725}"/>
              </a:ext>
            </a:extLst>
          </p:cNvPr>
          <p:cNvSpPr txBox="1"/>
          <p:nvPr/>
        </p:nvSpPr>
        <p:spPr>
          <a:xfrm>
            <a:off x="27190" y="665870"/>
            <a:ext cx="1939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population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AC0E80-62D8-3B47-9CA4-F90C755BE96F}"/>
              </a:ext>
            </a:extLst>
          </p:cNvPr>
          <p:cNvSpPr txBox="1"/>
          <p:nvPr/>
        </p:nvSpPr>
        <p:spPr>
          <a:xfrm>
            <a:off x="6047860" y="665869"/>
            <a:ext cx="2807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World countries</a:t>
            </a:r>
          </a:p>
        </p:txBody>
      </p:sp>
    </p:spTree>
    <p:extLst>
      <p:ext uri="{BB962C8B-B14F-4D97-AF65-F5344CB8AC3E}">
        <p14:creationId xmlns:p14="http://schemas.microsoft.com/office/powerpoint/2010/main" val="1246482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Date Placeholder 3">
            <a:extLst>
              <a:ext uri="{FF2B5EF4-FFF2-40B4-BE49-F238E27FC236}">
                <a16:creationId xmlns:a16="http://schemas.microsoft.com/office/drawing/2014/main" id="{A3E2FA07-D766-5F4D-8972-0653C76B334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2770" name="Footer Placeholder 4">
            <a:extLst>
              <a:ext uri="{FF2B5EF4-FFF2-40B4-BE49-F238E27FC236}">
                <a16:creationId xmlns:a16="http://schemas.microsoft.com/office/drawing/2014/main" id="{149AF605-A33E-9D4D-B4F5-4C32023F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2771" name="Slide Number Placeholder 5">
            <a:extLst>
              <a:ext uri="{FF2B5EF4-FFF2-40B4-BE49-F238E27FC236}">
                <a16:creationId xmlns:a16="http://schemas.microsoft.com/office/drawing/2014/main" id="{1B96F99E-0B46-454C-846E-DF8E1A07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B62D735-C845-9248-8FBB-E7638BC30506}" type="slidenum">
              <a:rPr lang="en-US" altLang="en-US" sz="1400"/>
              <a:pPr/>
              <a:t>12</a:t>
            </a:fld>
            <a:endParaRPr lang="en-US" altLang="en-US" sz="1400"/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8C093F44-102E-1049-9405-9DED36501D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2773" name="Picture 5" descr="CIA2001">
            <a:extLst>
              <a:ext uri="{FF2B5EF4-FFF2-40B4-BE49-F238E27FC236}">
                <a16:creationId xmlns:a16="http://schemas.microsoft.com/office/drawing/2014/main" id="{9AF24F5B-E8DA-A742-8205-105F62FD6D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1622" y="944880"/>
            <a:ext cx="6624320" cy="4968240"/>
          </a:xfr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D53427-795F-6D42-AE41-B42DA4EE5BB9}"/>
              </a:ext>
            </a:extLst>
          </p:cNvPr>
          <p:cNvSpPr txBox="1"/>
          <p:nvPr/>
        </p:nvSpPr>
        <p:spPr>
          <a:xfrm>
            <a:off x="5030184" y="447502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🇱🇷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95A2C-D279-E340-8077-4BEEC44C628D}"/>
              </a:ext>
            </a:extLst>
          </p:cNvPr>
          <p:cNvSpPr txBox="1"/>
          <p:nvPr/>
        </p:nvSpPr>
        <p:spPr>
          <a:xfrm>
            <a:off x="5254128" y="159389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🇨🇳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622894-F3D1-9A41-9E8A-1C624F16726C}"/>
              </a:ext>
            </a:extLst>
          </p:cNvPr>
          <p:cNvSpPr txBox="1"/>
          <p:nvPr/>
        </p:nvSpPr>
        <p:spPr>
          <a:xfrm>
            <a:off x="6553200" y="455095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🇷🇺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AA0CC-6900-CC43-AF81-6C6C2B02F862}"/>
              </a:ext>
            </a:extLst>
          </p:cNvPr>
          <p:cNvSpPr txBox="1"/>
          <p:nvPr/>
        </p:nvSpPr>
        <p:spPr>
          <a:xfrm>
            <a:off x="3198428" y="231134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🇮🇳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97A39-5AE1-CA42-9006-DF348BBE6CDE}"/>
              </a:ext>
            </a:extLst>
          </p:cNvPr>
          <p:cNvSpPr/>
          <p:nvPr/>
        </p:nvSpPr>
        <p:spPr bwMode="auto">
          <a:xfrm>
            <a:off x="7041928" y="1376860"/>
            <a:ext cx="173420" cy="217039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1735DA1-B11D-6940-B277-19D93FBE7441}"/>
              </a:ext>
            </a:extLst>
          </p:cNvPr>
          <p:cNvSpPr/>
          <p:nvPr/>
        </p:nvSpPr>
        <p:spPr bwMode="auto">
          <a:xfrm>
            <a:off x="1355834" y="4986278"/>
            <a:ext cx="1161393" cy="1078361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42B0C-B96A-AA40-968F-76E853B59763}"/>
              </a:ext>
            </a:extLst>
          </p:cNvPr>
          <p:cNvSpPr txBox="1"/>
          <p:nvPr/>
        </p:nvSpPr>
        <p:spPr>
          <a:xfrm>
            <a:off x="3626155" y="501893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🇦🇺</a:t>
            </a:r>
            <a:endParaRPr lang="en-US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13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01B955-86EA-7B43-87A3-B39C633338A0}"/>
              </a:ext>
            </a:extLst>
          </p:cNvPr>
          <p:cNvSpPr/>
          <p:nvPr/>
        </p:nvSpPr>
        <p:spPr bwMode="auto">
          <a:xfrm>
            <a:off x="1807779" y="5517931"/>
            <a:ext cx="6568966" cy="357352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560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14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ED138-4979-CB48-8163-F18470BB9FBA}"/>
              </a:ext>
            </a:extLst>
          </p:cNvPr>
          <p:cNvCxnSpPr/>
          <p:nvPr/>
        </p:nvCxnSpPr>
        <p:spPr bwMode="auto">
          <a:xfrm flipV="1">
            <a:off x="2081049" y="127175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FE158E8-8F22-6F45-A698-04725E8C16E6}"/>
              </a:ext>
            </a:extLst>
          </p:cNvPr>
          <p:cNvSpPr/>
          <p:nvPr/>
        </p:nvSpPr>
        <p:spPr bwMode="auto">
          <a:xfrm rot="19327770">
            <a:off x="3362499" y="2950609"/>
            <a:ext cx="3448783" cy="757287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C0135B-2F08-1E43-9347-E14718F256E9}"/>
              </a:ext>
            </a:extLst>
          </p:cNvPr>
          <p:cNvSpPr/>
          <p:nvPr/>
        </p:nvSpPr>
        <p:spPr bwMode="auto">
          <a:xfrm>
            <a:off x="1807779" y="5517931"/>
            <a:ext cx="6568966" cy="357352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4283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15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ED138-4979-CB48-8163-F18470BB9FBA}"/>
              </a:ext>
            </a:extLst>
          </p:cNvPr>
          <p:cNvCxnSpPr/>
          <p:nvPr/>
        </p:nvCxnSpPr>
        <p:spPr bwMode="auto">
          <a:xfrm flipV="1">
            <a:off x="2060029" y="129277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A9BFDF-4432-2F4B-8EEA-CC15CE4ED72E}"/>
              </a:ext>
            </a:extLst>
          </p:cNvPr>
          <p:cNvSpPr/>
          <p:nvPr/>
        </p:nvSpPr>
        <p:spPr bwMode="auto">
          <a:xfrm rot="19327770">
            <a:off x="5151242" y="2582392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E158E8-8F22-6F45-A698-04725E8C16E6}"/>
              </a:ext>
            </a:extLst>
          </p:cNvPr>
          <p:cNvSpPr/>
          <p:nvPr/>
        </p:nvSpPr>
        <p:spPr bwMode="auto">
          <a:xfrm rot="19327770">
            <a:off x="3584187" y="3630290"/>
            <a:ext cx="1271222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FEA95A7-7AED-AD46-BAEA-EEA900ABDC76}"/>
              </a:ext>
            </a:extLst>
          </p:cNvPr>
          <p:cNvSpPr/>
          <p:nvPr/>
        </p:nvSpPr>
        <p:spPr bwMode="auto">
          <a:xfrm>
            <a:off x="6457662" y="354198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7A6352-5CEE-DE43-9281-5BA13E0673D1}"/>
              </a:ext>
            </a:extLst>
          </p:cNvPr>
          <p:cNvSpPr/>
          <p:nvPr/>
        </p:nvSpPr>
        <p:spPr bwMode="auto">
          <a:xfrm>
            <a:off x="5506479" y="4177861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E98BED-ACD8-7E4E-BBB9-FB1E9F5A7DEC}"/>
              </a:ext>
            </a:extLst>
          </p:cNvPr>
          <p:cNvSpPr/>
          <p:nvPr/>
        </p:nvSpPr>
        <p:spPr bwMode="auto">
          <a:xfrm>
            <a:off x="3567326" y="497138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D7952B-76D6-BD42-9ED6-99E554688920}"/>
              </a:ext>
            </a:extLst>
          </p:cNvPr>
          <p:cNvSpPr/>
          <p:nvPr/>
        </p:nvSpPr>
        <p:spPr bwMode="auto">
          <a:xfrm>
            <a:off x="2311344" y="4367043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171145-7911-0948-B2A7-8C9392ACB0C5}"/>
              </a:ext>
            </a:extLst>
          </p:cNvPr>
          <p:cNvSpPr/>
          <p:nvPr/>
        </p:nvSpPr>
        <p:spPr bwMode="auto">
          <a:xfrm>
            <a:off x="1807779" y="5517931"/>
            <a:ext cx="6568966" cy="357352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5504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D0D0EBF6-20C6-C44F-81AE-9EDAF36B2D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2AB27B26-8D10-CB4F-9373-CAE5B1F6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BE7FD5A3-6C77-424D-B5CE-EB16D9D3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E2F3CC-136A-C040-A8F4-B4920E4B6590}" type="slidenum">
              <a:rPr lang="en-US" altLang="en-US" sz="1400"/>
              <a:pPr/>
              <a:t>16</a:t>
            </a:fld>
            <a:endParaRPr lang="en-US" altLang="en-US" sz="14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AE8F149-FD65-974D-90CA-0599CF5C7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</a:t>
            </a:r>
          </a:p>
        </p:txBody>
      </p:sp>
      <p:pic>
        <p:nvPicPr>
          <p:cNvPr id="34821" name="Picture 8" descr="CIA2001-ll">
            <a:extLst>
              <a:ext uri="{FF2B5EF4-FFF2-40B4-BE49-F238E27FC236}">
                <a16:creationId xmlns:a16="http://schemas.microsoft.com/office/drawing/2014/main" id="{CFEF2252-F14A-FF4B-B54D-37E04389C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9330" y="934370"/>
            <a:ext cx="6624320" cy="4968240"/>
          </a:xfrm>
          <a:noFill/>
        </p:spPr>
      </p:pic>
      <p:sp>
        <p:nvSpPr>
          <p:cNvPr id="34822" name="Text Box 10">
            <a:extLst>
              <a:ext uri="{FF2B5EF4-FFF2-40B4-BE49-F238E27FC236}">
                <a16:creationId xmlns:a16="http://schemas.microsoft.com/office/drawing/2014/main" id="{CE9B691A-F1B0-254A-A027-FD3EBF5B8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355" y="4968768"/>
            <a:ext cx="1654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/>
              <a:t>47 residents(!)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5D48EF-BCC6-4A4A-B8C3-5D03881FC162}"/>
              </a:ext>
            </a:extLst>
          </p:cNvPr>
          <p:cNvSpPr/>
          <p:nvPr/>
        </p:nvSpPr>
        <p:spPr bwMode="auto">
          <a:xfrm>
            <a:off x="7241628" y="1334816"/>
            <a:ext cx="199696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E18C61-902C-AB4E-85C7-BF1B7D1F4F84}"/>
              </a:ext>
            </a:extLst>
          </p:cNvPr>
          <p:cNvSpPr/>
          <p:nvPr/>
        </p:nvSpPr>
        <p:spPr bwMode="auto">
          <a:xfrm>
            <a:off x="6457662" y="358402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0DCF86-B378-5448-B2CB-F9D072125CBD}"/>
              </a:ext>
            </a:extLst>
          </p:cNvPr>
          <p:cNvSpPr/>
          <p:nvPr/>
        </p:nvSpPr>
        <p:spPr bwMode="auto">
          <a:xfrm>
            <a:off x="3567326" y="501342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94D934-C44E-BB4C-A35B-874C6594F03E}"/>
              </a:ext>
            </a:extLst>
          </p:cNvPr>
          <p:cNvSpPr/>
          <p:nvPr/>
        </p:nvSpPr>
        <p:spPr bwMode="auto">
          <a:xfrm>
            <a:off x="2342874" y="4409083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AD5B5AE1-596D-8149-A5B3-819392228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170" y="4244325"/>
            <a:ext cx="19319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000" dirty="0"/>
              <a:t>0.5km</a:t>
            </a:r>
            <a:r>
              <a:rPr lang="en-US" altLang="en-US" sz="2000" baseline="30000" dirty="0"/>
              <a:t>2</a:t>
            </a:r>
          </a:p>
          <a:p>
            <a:pPr algn="l"/>
            <a:r>
              <a:rPr lang="en-US" altLang="en-US" sz="2000" dirty="0"/>
              <a:t>82 football fields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D0D0EBF6-20C6-C44F-81AE-9EDAF36B2D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2AB27B26-8D10-CB4F-9373-CAE5B1F6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BE7FD5A3-6C77-424D-B5CE-EB16D9D3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E2F3CC-136A-C040-A8F4-B4920E4B6590}" type="slidenum">
              <a:rPr lang="en-US" altLang="en-US" sz="1400"/>
              <a:pPr/>
              <a:t>17</a:t>
            </a:fld>
            <a:endParaRPr lang="en-US" altLang="en-US" sz="14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AE8F149-FD65-974D-90CA-0599CF5C7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4821" name="Picture 8" descr="CIA2001-ll">
            <a:extLst>
              <a:ext uri="{FF2B5EF4-FFF2-40B4-BE49-F238E27FC236}">
                <a16:creationId xmlns:a16="http://schemas.microsoft.com/office/drawing/2014/main" id="{CFEF2252-F14A-FF4B-B54D-37E04389C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9330" y="934370"/>
            <a:ext cx="6624320" cy="4968240"/>
          </a:xfrm>
          <a:noFill/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DB424A8-1F53-BB42-9FFB-8F5C65BD6100}"/>
              </a:ext>
            </a:extLst>
          </p:cNvPr>
          <p:cNvSpPr/>
          <p:nvPr/>
        </p:nvSpPr>
        <p:spPr bwMode="auto">
          <a:xfrm rot="19327770">
            <a:off x="5151242" y="2582392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6D369E-67D9-C244-BBF6-D19EC8608BDD}"/>
              </a:ext>
            </a:extLst>
          </p:cNvPr>
          <p:cNvSpPr/>
          <p:nvPr/>
        </p:nvSpPr>
        <p:spPr bwMode="auto">
          <a:xfrm rot="19327770">
            <a:off x="3569353" y="3678623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rgbClr val="FF85FF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77B336-6DFF-AA40-A4E1-C1F70480EF55}"/>
              </a:ext>
            </a:extLst>
          </p:cNvPr>
          <p:cNvCxnSpPr/>
          <p:nvPr/>
        </p:nvCxnSpPr>
        <p:spPr bwMode="auto">
          <a:xfrm flipV="1">
            <a:off x="3124200" y="2343801"/>
            <a:ext cx="2012318" cy="1460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1FA2EE-E070-6247-BC47-F817FE85F316}"/>
              </a:ext>
            </a:extLst>
          </p:cNvPr>
          <p:cNvCxnSpPr/>
          <p:nvPr/>
        </p:nvCxnSpPr>
        <p:spPr bwMode="auto">
          <a:xfrm flipV="1">
            <a:off x="5128442" y="3184631"/>
            <a:ext cx="2012318" cy="1460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C441E-69BD-674B-B23E-A75614D296C8}"/>
              </a:ext>
            </a:extLst>
          </p:cNvPr>
          <p:cNvSpPr/>
          <p:nvPr/>
        </p:nvSpPr>
        <p:spPr bwMode="auto">
          <a:xfrm>
            <a:off x="7241628" y="1334816"/>
            <a:ext cx="199696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4990A8-10AF-A24E-8D91-498785086470}"/>
              </a:ext>
            </a:extLst>
          </p:cNvPr>
          <p:cNvCxnSpPr/>
          <p:nvPr/>
        </p:nvCxnSpPr>
        <p:spPr bwMode="auto">
          <a:xfrm flipV="1">
            <a:off x="2112579" y="132430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121705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04497" y="1447800"/>
            <a:ext cx="4143703" cy="4648200"/>
          </a:xfrm>
        </p:spPr>
        <p:txBody>
          <a:bodyPr wrap="square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‘deviation from the common rule’*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* </a:t>
            </a:r>
            <a:r>
              <a:rPr lang="en-US" b="1" dirty="0">
                <a:solidFill>
                  <a:schemeClr val="tx2"/>
                </a:solidFill>
              </a:rPr>
              <a:t>Wrt our rule-types(s)/ biases/ models/ axis-scales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18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EEC2EF-FCED-0F4F-A585-DAADE9CA58E7}"/>
              </a:ext>
            </a:extLst>
          </p:cNvPr>
          <p:cNvGrpSpPr/>
          <p:nvPr/>
        </p:nvGrpSpPr>
        <p:grpSpPr>
          <a:xfrm>
            <a:off x="5054600" y="1447800"/>
            <a:ext cx="2997200" cy="2247900"/>
            <a:chOff x="5054600" y="1447800"/>
            <a:chExt cx="2997200" cy="2247900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194D41E1-9F57-0E4C-BCB2-AAC6DEB0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0108D5-A23E-1E46-9DDE-F6ADFE319822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2E4F7F35-C3BE-D449-A588-7EF23724AF1A}"/>
              </a:ext>
            </a:extLst>
          </p:cNvPr>
          <p:cNvSpPr txBox="1">
            <a:spLocks/>
          </p:cNvSpPr>
          <p:nvPr/>
        </p:nvSpPr>
        <p:spPr bwMode="auto">
          <a:xfrm>
            <a:off x="4648200" y="3848100"/>
            <a:ext cx="4064876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kumimoji="0" lang="en-US" kern="0" dirty="0"/>
              <a:t>But: </a:t>
            </a:r>
            <a:r>
              <a:rPr kumimoji="0" lang="en-US" u="sng" kern="0" dirty="0"/>
              <a:t>How</a:t>
            </a:r>
            <a:r>
              <a:rPr kumimoji="0" lang="en-US" kern="0" dirty="0"/>
              <a:t> to spot rules?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2C0C1F-03D1-3240-841A-213234B57517}"/>
              </a:ext>
            </a:extLst>
          </p:cNvPr>
          <p:cNvCxnSpPr>
            <a:cxnSpLocks/>
          </p:cNvCxnSpPr>
          <p:nvPr/>
        </p:nvCxnSpPr>
        <p:spPr bwMode="auto">
          <a:xfrm flipH="1">
            <a:off x="2516350" y="2216368"/>
            <a:ext cx="331076" cy="3553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E95D9F-7F1C-4B4F-A970-DCE209E1AB9C}"/>
              </a:ext>
            </a:extLst>
          </p:cNvPr>
          <p:cNvCxnSpPr>
            <a:cxnSpLocks/>
          </p:cNvCxnSpPr>
          <p:nvPr/>
        </p:nvCxnSpPr>
        <p:spPr bwMode="auto">
          <a:xfrm flipH="1">
            <a:off x="633248" y="3924958"/>
            <a:ext cx="667406" cy="7166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0AAABE-81BA-B845-8549-9E5D00BD8316}"/>
              </a:ext>
            </a:extLst>
          </p:cNvPr>
          <p:cNvCxnSpPr/>
          <p:nvPr/>
        </p:nvCxnSpPr>
        <p:spPr bwMode="auto">
          <a:xfrm flipH="1">
            <a:off x="670910" y="2244451"/>
            <a:ext cx="2138854" cy="236909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ysDot"/>
            <a:round/>
            <a:headEnd type="none" w="sm" len="sm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6841438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EEC2EF-FCED-0F4F-A585-DAADE9CA58E7}"/>
              </a:ext>
            </a:extLst>
          </p:cNvPr>
          <p:cNvGrpSpPr/>
          <p:nvPr/>
        </p:nvGrpSpPr>
        <p:grpSpPr>
          <a:xfrm>
            <a:off x="5054600" y="1447800"/>
            <a:ext cx="2997200" cy="2247900"/>
            <a:chOff x="5054600" y="1447800"/>
            <a:chExt cx="2997200" cy="2247900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194D41E1-9F57-0E4C-BCB2-AAC6DEB0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0108D5-A23E-1E46-9DDE-F6ADFE319822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9A6544-B0CF-4A4B-A61F-2CFA2C924BF8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182F31-23EA-DB4F-BC8E-5F86AF0568FC}"/>
              </a:ext>
            </a:extLst>
          </p:cNvPr>
          <p:cNvGrpSpPr/>
          <p:nvPr/>
        </p:nvGrpSpPr>
        <p:grpSpPr>
          <a:xfrm>
            <a:off x="75469" y="2385816"/>
            <a:ext cx="4997320" cy="1200329"/>
            <a:chOff x="75469" y="2385816"/>
            <a:chExt cx="4997320" cy="12003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F0D8AE-23A4-374F-8768-53DF2DB665DD}"/>
                </a:ext>
              </a:extLst>
            </p:cNvPr>
            <p:cNvSpPr txBox="1"/>
            <p:nvPr/>
          </p:nvSpPr>
          <p:spPr>
            <a:xfrm>
              <a:off x="75469" y="2385816"/>
              <a:ext cx="231345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tx2"/>
                  </a:solidFill>
                  <a:latin typeface="+mn-lt"/>
                </a:rPr>
                <a:t>Rule-types/</a:t>
              </a:r>
            </a:p>
            <a:p>
              <a:r>
                <a:rPr lang="en-US" sz="3600" dirty="0">
                  <a:solidFill>
                    <a:schemeClr val="tx2"/>
                  </a:solidFill>
                  <a:latin typeface="+mn-lt"/>
                </a:rPr>
                <a:t>Rules</a:t>
              </a:r>
            </a:p>
          </p:txBody>
        </p:sp>
        <p:pic>
          <p:nvPicPr>
            <p:cNvPr id="15" name="Picture 14" descr="shutterstock_104520869.jpg">
              <a:extLst>
                <a:ext uri="{FF2B5EF4-FFF2-40B4-BE49-F238E27FC236}">
                  <a16:creationId xmlns:a16="http://schemas.microsoft.com/office/drawing/2014/main" id="{3F0D8C53-34CC-AE4F-ADF1-B3FCA995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3378" y="2701460"/>
              <a:ext cx="850900" cy="5690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1108DA-3ACD-E946-BC63-8BD42A0162E3}"/>
                </a:ext>
              </a:extLst>
            </p:cNvPr>
            <p:cNvSpPr txBox="1"/>
            <p:nvPr/>
          </p:nvSpPr>
          <p:spPr>
            <a:xfrm>
              <a:off x="3015816" y="2591229"/>
              <a:ext cx="20569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tx2"/>
                  </a:solidFill>
                  <a:latin typeface="+mn-lt"/>
                </a:rPr>
                <a:t>anomalies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102629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OddBall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Last 10 years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0187" y="3355430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769083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OddBall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Last 10 years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48003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207329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models/rule-types/priors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72D7C4C8-2B38-154D-8431-84DE028AE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69" y="313848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8036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7491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391749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9C398-4CC3-0644-9800-FC99333BCE8D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</p:spTree>
    <p:extLst>
      <p:ext uri="{BB962C8B-B14F-4D97-AF65-F5344CB8AC3E}">
        <p14:creationId xmlns:p14="http://schemas.microsoft.com/office/powerpoint/2010/main" val="12158864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C51B4A-25BB-EC4F-AA16-E0DCB5B9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39C3D1-7CDC-0441-8861-AECACC44953E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66535C1-9C84-1D49-B2C8-BC8E64582602}"/>
              </a:ext>
            </a:extLst>
          </p:cNvPr>
          <p:cNvSpPr/>
          <p:nvPr/>
        </p:nvSpPr>
        <p:spPr bwMode="auto">
          <a:xfrm rot="1086226">
            <a:off x="956441" y="2876856"/>
            <a:ext cx="294290" cy="693683"/>
          </a:xfrm>
          <a:prstGeom prst="downArrow">
            <a:avLst/>
          </a:prstGeom>
          <a:solidFill>
            <a:srgbClr val="941100"/>
          </a:solidFill>
          <a:ln w="3175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9FB21-3FF2-824B-8E86-E121C18D9C50}"/>
              </a:ext>
            </a:extLst>
          </p:cNvPr>
          <p:cNvSpPr txBox="1"/>
          <p:nvPr/>
        </p:nvSpPr>
        <p:spPr>
          <a:xfrm>
            <a:off x="373508" y="3528799"/>
            <a:ext cx="12394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F00"/>
                </a:solidFill>
                <a:latin typeface="+mn-lt"/>
              </a:rPr>
              <a:t>Pattern!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415D4-8856-8D45-A901-0E5C075B9C40}"/>
              </a:ext>
            </a:extLst>
          </p:cNvPr>
          <p:cNvSpPr txBox="1"/>
          <p:nvPr/>
        </p:nvSpPr>
        <p:spPr>
          <a:xfrm>
            <a:off x="225230" y="4115456"/>
            <a:ext cx="153599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2600"/>
                </a:solidFill>
                <a:latin typeface="+mn-lt"/>
              </a:rPr>
              <a:t>+</a:t>
            </a:r>
          </a:p>
          <a:p>
            <a:r>
              <a:rPr lang="en-US" dirty="0">
                <a:solidFill>
                  <a:srgbClr val="FF2600"/>
                </a:solidFill>
                <a:latin typeface="+mn-lt"/>
              </a:rPr>
              <a:t>Anomaly!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066B99-BD39-D64F-A69D-4A236B15E849}"/>
              </a:ext>
            </a:extLst>
          </p:cNvPr>
          <p:cNvSpPr/>
          <p:nvPr/>
        </p:nvSpPr>
        <p:spPr bwMode="auto">
          <a:xfrm>
            <a:off x="2527350" y="5159024"/>
            <a:ext cx="341974" cy="3098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6063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3C92BD-D3AC-C04E-92A5-39DFA2A26A49}"/>
              </a:ext>
            </a:extLst>
          </p:cNvPr>
          <p:cNvSpPr txBox="1"/>
          <p:nvPr/>
        </p:nvSpPr>
        <p:spPr>
          <a:xfrm>
            <a:off x="2236049" y="1668749"/>
            <a:ext cx="49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8F00"/>
                </a:solidFill>
              </a:rPr>
              <a:t>✓</a:t>
            </a:r>
            <a:endParaRPr lang="en-US" b="1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88581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Q2.2) patterns &lt;-&gt; compression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300" y="2234294"/>
            <a:ext cx="2921000" cy="2190750"/>
          </a:xfrm>
        </p:spPr>
      </p:pic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47DCC7-D7CF-EE41-A099-FF57E22A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64314" y="2234294"/>
            <a:ext cx="29210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5980E3-5E44-6045-9424-EE604313E2D1}"/>
              </a:ext>
            </a:extLst>
          </p:cNvPr>
          <p:cNvSpPr txBox="1"/>
          <p:nvPr/>
        </p:nvSpPr>
        <p:spPr>
          <a:xfrm>
            <a:off x="1441902" y="4844278"/>
            <a:ext cx="21018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n-lt"/>
              </a:rPr>
              <a:t>2 int </a:t>
            </a:r>
            <a:r>
              <a:rPr lang="en-US" dirty="0">
                <a:latin typeface="+mn-lt"/>
              </a:rPr>
              <a:t>per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CDDCB-AB22-0B45-B13A-F30B0CC4A0DD}"/>
              </a:ext>
            </a:extLst>
          </p:cNvPr>
          <p:cNvSpPr txBox="1"/>
          <p:nvPr/>
        </p:nvSpPr>
        <p:spPr>
          <a:xfrm>
            <a:off x="4764314" y="4844278"/>
            <a:ext cx="29068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2"/>
                </a:solidFill>
                <a:latin typeface="+mn-lt"/>
              </a:rPr>
              <a:t>1 int </a:t>
            </a:r>
            <a:r>
              <a:rPr lang="en-US" dirty="0">
                <a:latin typeface="+mn-lt"/>
              </a:rPr>
              <a:t>per point</a:t>
            </a:r>
          </a:p>
          <a:p>
            <a:pPr algn="l"/>
            <a:r>
              <a:rPr lang="en-US" sz="2000" dirty="0">
                <a:latin typeface="+mn-lt"/>
              </a:rPr>
              <a:t>(plus 3 parm’s of sinusoid,</a:t>
            </a:r>
          </a:p>
          <a:p>
            <a:pPr algn="l"/>
            <a:r>
              <a:rPr lang="en-US" sz="2000" dirty="0">
                <a:latin typeface="+mn-lt"/>
              </a:rPr>
              <a:t>plus 2 int for outlier)</a:t>
            </a:r>
          </a:p>
        </p:txBody>
      </p:sp>
    </p:spTree>
    <p:extLst>
      <p:ext uri="{BB962C8B-B14F-4D97-AF65-F5344CB8AC3E}">
        <p14:creationId xmlns:p14="http://schemas.microsoft.com/office/powerpoint/2010/main" val="416098964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Q2.2) patterns &lt;-&gt; compression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0926AF7-7A73-4373-9C9D-E98CB2B3E681}"/>
                  </a:ext>
                </a:extLst>
              </p:cNvPr>
              <p:cNvSpPr>
                <a:spLocks noGrp="1"/>
              </p:cNvSpPr>
              <p:nvPr>
                <p:ph type="body" sz="half" idx="1"/>
              </p:nvPr>
            </p:nvSpPr>
            <p:spPr>
              <a:xfrm>
                <a:off x="5404945" y="2950052"/>
                <a:ext cx="3381703" cy="105891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0926AF7-7A73-4373-9C9D-E98CB2B3E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404945" y="2950052"/>
                <a:ext cx="3381703" cy="1058917"/>
              </a:xfrm>
              <a:blipFill>
                <a:blip r:embed="rId2"/>
                <a:stretch>
                  <a:fillRect t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27219C4-399C-C44F-B584-709BB769A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9" y="2556639"/>
            <a:ext cx="2290280" cy="2038349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28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0696C-B57C-AF45-AF34-B30F623435F3}"/>
              </a:ext>
            </a:extLst>
          </p:cNvPr>
          <p:cNvSpPr txBox="1"/>
          <p:nvPr/>
        </p:nvSpPr>
        <p:spPr>
          <a:xfrm>
            <a:off x="3294216" y="3136280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⬅️ Kepler </a:t>
            </a:r>
            <a:r>
              <a:rPr lang="en-US" sz="3200" dirty="0"/>
              <a:t>⬅️</a:t>
            </a:r>
            <a:endParaRPr lang="en-US" sz="32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DCA352-BAF8-3D4D-821F-E986D2EB9185}"/>
              </a:ext>
            </a:extLst>
          </p:cNvPr>
          <p:cNvSpPr txBox="1"/>
          <p:nvPr/>
        </p:nvSpPr>
        <p:spPr>
          <a:xfrm>
            <a:off x="473686" y="1564001"/>
            <a:ext cx="6436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Compression: @heart of science, e.g.:</a:t>
            </a:r>
          </a:p>
        </p:txBody>
      </p:sp>
    </p:spTree>
    <p:extLst>
      <p:ext uri="{BB962C8B-B14F-4D97-AF65-F5344CB8AC3E}">
        <p14:creationId xmlns:p14="http://schemas.microsoft.com/office/powerpoint/2010/main" val="29371144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compression is great – but …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29</a:t>
            </a:fld>
            <a:endParaRPr lang="en-US" altLang="en-US" sz="1400" u="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B8E4A-67E7-D345-B08F-E01E067ED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831382-2AB4-DF42-B511-BCDAB78A70D6}"/>
              </a:ext>
            </a:extLst>
          </p:cNvPr>
          <p:cNvSpPr/>
          <p:nvPr/>
        </p:nvSpPr>
        <p:spPr bwMode="auto">
          <a:xfrm>
            <a:off x="882869" y="2081047"/>
            <a:ext cx="7746124" cy="840827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D67E2F-8CC4-F744-BADB-FD9C3B64EC41}"/>
              </a:ext>
            </a:extLst>
          </p:cNvPr>
          <p:cNvSpPr/>
          <p:nvPr/>
        </p:nvSpPr>
        <p:spPr bwMode="auto">
          <a:xfrm>
            <a:off x="945931" y="3513081"/>
            <a:ext cx="7683062" cy="617483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D44227-BABF-3141-AF7D-B57C33602000}"/>
              </a:ext>
            </a:extLst>
          </p:cNvPr>
          <p:cNvSpPr/>
          <p:nvPr/>
        </p:nvSpPr>
        <p:spPr bwMode="auto">
          <a:xfrm>
            <a:off x="882869" y="4742791"/>
            <a:ext cx="7683062" cy="617483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878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… optimal compression is undecidable!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CBFC7FC0-74F9-9849-9AE9-867AF8A0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Theorem</a:t>
            </a:r>
            <a:r>
              <a:rPr lang="en-US" altLang="en-US" baseline="30000">
                <a:ea typeface="ＭＳ Ｐゴシック" panose="020B0600070205080204" pitchFamily="34" charset="-128"/>
              </a:rPr>
              <a:t>*</a:t>
            </a:r>
            <a:r>
              <a:rPr lang="en-US" altLang="en-US">
                <a:ea typeface="ＭＳ Ｐゴシック" panose="020B0600070205080204" pitchFamily="34" charset="-128"/>
              </a:rPr>
              <a:t>: for an arbitrary string </a:t>
            </a:r>
            <a:r>
              <a:rPr lang="en-US" altLang="en-US" i="1">
                <a:ea typeface="ＭＳ Ｐゴシック" panose="020B0600070205080204" pitchFamily="34" charset="-128"/>
              </a:rPr>
              <a:t>x</a:t>
            </a:r>
            <a:r>
              <a:rPr lang="en-US" altLang="en-US">
                <a:ea typeface="ＭＳ Ｐゴシック" panose="020B0600070205080204" pitchFamily="34" charset="-128"/>
              </a:rPr>
              <a:t>, computing its Kolmogorov complexity </a:t>
            </a:r>
            <a:r>
              <a:rPr lang="en-US" altLang="en-US" i="1">
                <a:ea typeface="ＭＳ Ｐゴシック" panose="020B0600070205080204" pitchFamily="34" charset="-128"/>
              </a:rPr>
              <a:t>K(x)</a:t>
            </a:r>
            <a:r>
              <a:rPr lang="en-US" altLang="en-US">
                <a:ea typeface="ＭＳ Ｐゴシック" panose="020B0600070205080204" pitchFamily="34" charset="-128"/>
              </a:rPr>
              <a:t> is undecidable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30</a:t>
            </a:fld>
            <a:endParaRPr lang="en-US" altLang="en-US" sz="1400" u="none"/>
          </a:p>
        </p:txBody>
      </p:sp>
      <p:sp>
        <p:nvSpPr>
          <p:cNvPr id="56327" name="TextBox 6">
            <a:extLst>
              <a:ext uri="{FF2B5EF4-FFF2-40B4-BE49-F238E27FC236}">
                <a16:creationId xmlns:a16="http://schemas.microsoft.com/office/drawing/2014/main" id="{3396BE89-EA1A-F64F-A145-4BFC1468D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03913"/>
            <a:ext cx="9144000" cy="954087"/>
          </a:xfrm>
          <a:prstGeom prst="rect">
            <a:avLst/>
          </a:prstGeom>
          <a:solidFill>
            <a:srgbClr val="FF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u="none"/>
              <a:t>(*) E.g., [T. M. Cover and J. A. Thomas. </a:t>
            </a:r>
            <a:r>
              <a:rPr lang="en-US" altLang="en-US" i="1" u="none"/>
              <a:t>Elements of Information Theory</a:t>
            </a:r>
            <a:r>
              <a:rPr lang="en-US" altLang="en-US" u="none"/>
              <a:t>. John Wiley and Sons,1991, section 7.7]</a:t>
            </a:r>
          </a:p>
        </p:txBody>
      </p:sp>
      <p:pic>
        <p:nvPicPr>
          <p:cNvPr id="56328" name="Picture 7" descr="kolmogorov.jpg">
            <a:extLst>
              <a:ext uri="{FF2B5EF4-FFF2-40B4-BE49-F238E27FC236}">
                <a16:creationId xmlns:a16="http://schemas.microsoft.com/office/drawing/2014/main" id="{21F99145-7FBC-AE4E-AD5F-5D25FF07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29000"/>
            <a:ext cx="12001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8">
            <a:extLst>
              <a:ext uri="{FF2B5EF4-FFF2-40B4-BE49-F238E27FC236}">
                <a16:creationId xmlns:a16="http://schemas.microsoft.com/office/drawing/2014/main" id="{ABB68426-AC1E-E74C-88DF-E03B3943D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029200"/>
            <a:ext cx="2808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A.N. Kolmogorov</a:t>
            </a:r>
          </a:p>
        </p:txBody>
      </p:sp>
    </p:spTree>
    <p:extLst>
      <p:ext uri="{BB962C8B-B14F-4D97-AF65-F5344CB8AC3E}">
        <p14:creationId xmlns:p14="http://schemas.microsoft.com/office/powerpoint/2010/main" val="269250271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… optimal compression is undecidable!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CBFC7FC0-74F9-9849-9AE9-867AF8A0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Theorem</a:t>
            </a:r>
            <a:r>
              <a:rPr lang="en-US" altLang="en-US" baseline="30000">
                <a:ea typeface="ＭＳ Ｐゴシック" panose="020B0600070205080204" pitchFamily="34" charset="-128"/>
              </a:rPr>
              <a:t>*</a:t>
            </a:r>
            <a:r>
              <a:rPr lang="en-US" altLang="en-US">
                <a:ea typeface="ＭＳ Ｐゴシック" panose="020B0600070205080204" pitchFamily="34" charset="-128"/>
              </a:rPr>
              <a:t>: for an arbitrary string </a:t>
            </a:r>
            <a:r>
              <a:rPr lang="en-US" altLang="en-US" i="1">
                <a:ea typeface="ＭＳ Ｐゴシック" panose="020B0600070205080204" pitchFamily="34" charset="-128"/>
              </a:rPr>
              <a:t>x</a:t>
            </a:r>
            <a:r>
              <a:rPr lang="en-US" altLang="en-US">
                <a:ea typeface="ＭＳ Ｐゴシック" panose="020B0600070205080204" pitchFamily="34" charset="-128"/>
              </a:rPr>
              <a:t>, computing its Kolmogorov complexity </a:t>
            </a:r>
            <a:r>
              <a:rPr lang="en-US" altLang="en-US" i="1">
                <a:ea typeface="ＭＳ Ｐゴシック" panose="020B0600070205080204" pitchFamily="34" charset="-128"/>
              </a:rPr>
              <a:t>K(x)</a:t>
            </a:r>
            <a:r>
              <a:rPr lang="en-US" altLang="en-US">
                <a:ea typeface="ＭＳ Ｐゴシック" panose="020B0600070205080204" pitchFamily="34" charset="-128"/>
              </a:rPr>
              <a:t> is undecidable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31</a:t>
            </a:fld>
            <a:endParaRPr lang="en-US" altLang="en-US" sz="1400" u="none"/>
          </a:p>
        </p:txBody>
      </p:sp>
      <p:sp>
        <p:nvSpPr>
          <p:cNvPr id="56327" name="TextBox 6">
            <a:extLst>
              <a:ext uri="{FF2B5EF4-FFF2-40B4-BE49-F238E27FC236}">
                <a16:creationId xmlns:a16="http://schemas.microsoft.com/office/drawing/2014/main" id="{3396BE89-EA1A-F64F-A145-4BFC1468D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03913"/>
            <a:ext cx="9144000" cy="954087"/>
          </a:xfrm>
          <a:prstGeom prst="rect">
            <a:avLst/>
          </a:prstGeom>
          <a:solidFill>
            <a:srgbClr val="FF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u="none"/>
              <a:t>(*) E.g., [T. M. Cover and J. A. Thomas. </a:t>
            </a:r>
            <a:r>
              <a:rPr lang="en-US" altLang="en-US" i="1" u="none"/>
              <a:t>Elements of Information Theory</a:t>
            </a:r>
            <a:r>
              <a:rPr lang="en-US" altLang="en-US" u="none"/>
              <a:t>. John Wiley and Sons,1991, section 7.7]</a:t>
            </a:r>
          </a:p>
        </p:txBody>
      </p:sp>
      <p:pic>
        <p:nvPicPr>
          <p:cNvPr id="56328" name="Picture 7" descr="kolmogorov.jpg">
            <a:extLst>
              <a:ext uri="{FF2B5EF4-FFF2-40B4-BE49-F238E27FC236}">
                <a16:creationId xmlns:a16="http://schemas.microsoft.com/office/drawing/2014/main" id="{21F99145-7FBC-AE4E-AD5F-5D25FF07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29000"/>
            <a:ext cx="12001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8">
            <a:extLst>
              <a:ext uri="{FF2B5EF4-FFF2-40B4-BE49-F238E27FC236}">
                <a16:creationId xmlns:a16="http://schemas.microsoft.com/office/drawing/2014/main" id="{ABB68426-AC1E-E74C-88DF-E03B3943D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029200"/>
            <a:ext cx="2808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A.N. Kolmogorov</a:t>
            </a:r>
          </a:p>
        </p:txBody>
      </p:sp>
      <p:sp>
        <p:nvSpPr>
          <p:cNvPr id="56330" name="TextBox 9">
            <a:extLst>
              <a:ext uri="{FF2B5EF4-FFF2-40B4-BE49-F238E27FC236}">
                <a16:creationId xmlns:a16="http://schemas.microsoft.com/office/drawing/2014/main" id="{728EDC01-FFFD-8A49-823C-56E351956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24812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EVEN WORSE</a:t>
            </a:r>
          </a:p>
          <a:p>
            <a:r>
              <a:rPr lang="en-US" altLang="en-US" u="none"/>
              <a:t>than NP-hard!</a:t>
            </a:r>
          </a:p>
        </p:txBody>
      </p:sp>
      <p:cxnSp>
        <p:nvCxnSpPr>
          <p:cNvPr id="56331" name="Straight Arrow Connector 11">
            <a:extLst>
              <a:ext uri="{FF2B5EF4-FFF2-40B4-BE49-F238E27FC236}">
                <a16:creationId xmlns:a16="http://schemas.microsoft.com/office/drawing/2014/main" id="{845DF067-3ACF-3A48-B837-72F19F668BF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095501" y="3771900"/>
            <a:ext cx="381000" cy="317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1171881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3B1DE97-7033-814C-9614-2564FB9F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… optimal compression is undecidable!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FDEDFFDD-7369-974E-8625-B08ED7437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…which means there will be a chance to discover better data mining tools / models / rule-types</a:t>
            </a:r>
          </a:p>
          <a:p>
            <a:pPr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-&gt; job security 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 </a:t>
            </a:r>
          </a:p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-&gt; job satisfaction 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7348" name="Date Placeholder 3">
            <a:extLst>
              <a:ext uri="{FF2B5EF4-FFF2-40B4-BE49-F238E27FC236}">
                <a16:creationId xmlns:a16="http://schemas.microsoft.com/office/drawing/2014/main" id="{4E5F7595-72D0-3A41-A06F-59C644C6B48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7349" name="Footer Placeholder 4">
            <a:extLst>
              <a:ext uri="{FF2B5EF4-FFF2-40B4-BE49-F238E27FC236}">
                <a16:creationId xmlns:a16="http://schemas.microsoft.com/office/drawing/2014/main" id="{65B38711-F522-544D-947E-547455E0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7350" name="Slide Number Placeholder 5">
            <a:extLst>
              <a:ext uri="{FF2B5EF4-FFF2-40B4-BE49-F238E27FC236}">
                <a16:creationId xmlns:a16="http://schemas.microsoft.com/office/drawing/2014/main" id="{9579B598-0999-744A-A35C-F7E5DA8D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B7A22C2-A8F2-104D-A84A-705FCBDE96CF}" type="slidenum">
              <a:rPr lang="en-US" altLang="en-US" sz="1400" u="none"/>
              <a:pPr/>
              <a:t>32</a:t>
            </a:fld>
            <a:endParaRPr lang="en-US" altLang="en-US" sz="1400" u="none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EEA033A-DBD5-F744-A11A-1CB51F2B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142593"/>
            <a:ext cx="1147416" cy="878928"/>
          </a:xfrm>
          <a:prstGeom prst="rect">
            <a:avLst/>
          </a:prstGeom>
          <a:noFill/>
        </p:spPr>
      </p:pic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F47532DA-D939-9748-A83C-C8E834D90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24521" y="3142593"/>
            <a:ext cx="1171905" cy="878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5395AE-C0CA-7348-87D7-3AF2FB998553}"/>
              </a:ext>
            </a:extLst>
          </p:cNvPr>
          <p:cNvSpPr txBox="1"/>
          <p:nvPr/>
        </p:nvSpPr>
        <p:spPr>
          <a:xfrm>
            <a:off x="7140676" y="3427029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OddBall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Last 10 years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94812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268348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5204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43C-F6C6-1B4D-9558-AD0FB0D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D09B-8DD5-5B4B-95ED-E36940D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Fractals / self-similarity</a:t>
            </a:r>
          </a:p>
          <a:p>
            <a:r>
              <a:rPr lang="en-US" dirty="0"/>
              <a:t>Logistic parabola (flies; covid)</a:t>
            </a:r>
          </a:p>
          <a:p>
            <a:r>
              <a:rPr lang="en-US" dirty="0" err="1"/>
              <a:t>Lotka</a:t>
            </a:r>
            <a:r>
              <a:rPr lang="en-US" dirty="0"/>
              <a:t>-Volterra</a:t>
            </a:r>
          </a:p>
          <a:p>
            <a:r>
              <a:rPr lang="en-US" dirty="0"/>
              <a:t>Lorenz attractor (laser / synthetic )</a:t>
            </a:r>
          </a:p>
          <a:p>
            <a:r>
              <a:rPr lang="en-US" dirty="0"/>
              <a:t>Van der Pol / </a:t>
            </a:r>
            <a:r>
              <a:rPr lang="en-US" dirty="0" err="1"/>
              <a:t>FitzHugh</a:t>
            </a:r>
            <a:r>
              <a:rPr lang="en-US" dirty="0"/>
              <a:t>-Nagumo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C1E-0BF0-C642-BCBD-EFC883CD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249B-43CE-FD4A-9032-FBEB8C04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D527-1BCF-3747-81F3-8EE0D9A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7DA3B3-BD9C-0A40-9180-9F77597BC97B}"/>
              </a:ext>
            </a:extLst>
          </p:cNvPr>
          <p:cNvSpPr/>
          <p:nvPr/>
        </p:nvSpPr>
        <p:spPr bwMode="auto">
          <a:xfrm>
            <a:off x="210207" y="3226676"/>
            <a:ext cx="8618483" cy="1713186"/>
          </a:xfrm>
          <a:prstGeom prst="roundRect">
            <a:avLst/>
          </a:prstGeom>
          <a:solidFill>
            <a:schemeClr val="bg1">
              <a:alpha val="74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5819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B7AD-CF79-F74C-8F40-7BB90B8C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Q3.1)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E03B-C8F1-1740-BA79-D9779C050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84E40-EDAE-084E-9E8B-7A7F911E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53575-3C5A-DA41-9FB8-32B2AF96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B6174-8168-8843-933F-14DF9399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4625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Q: Any pattern?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37</a:t>
            </a:fld>
            <a:endParaRPr lang="en-US" altLang="en-US" sz="1400" u="none"/>
          </a:p>
        </p:txBody>
      </p:sp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0B0C8-7D9C-314E-A206-35B3B7FA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A: self similar!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38</a:t>
            </a:fld>
            <a:endParaRPr lang="en-US" altLang="en-US" sz="1400" u="none"/>
          </a:p>
        </p:txBody>
      </p:sp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0B0C8-7D9C-314E-A206-35B3B7FA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4018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39</a:t>
            </a:fld>
            <a:endParaRPr lang="en-US" altLang="en-US" sz="1400" u="none"/>
          </a:p>
        </p:txBody>
      </p:sp>
      <p:pic>
        <p:nvPicPr>
          <p:cNvPr id="76806" name="Content Placeholder 10" descr="gmaps1a.gif">
            <a:extLst>
              <a:ext uri="{FF2B5EF4-FFF2-40B4-BE49-F238E27FC236}">
                <a16:creationId xmlns:a16="http://schemas.microsoft.com/office/drawing/2014/main" id="{096BEB86-2B36-1049-AE36-C3B065E99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13642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0297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DD8E23C0-C530-3A47-A181-A4C3F887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7827" name="Date Placeholder 3">
            <a:extLst>
              <a:ext uri="{FF2B5EF4-FFF2-40B4-BE49-F238E27FC236}">
                <a16:creationId xmlns:a16="http://schemas.microsoft.com/office/drawing/2014/main" id="{17B68E2C-E791-3440-8BCB-73E08BD72E2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7828" name="Footer Placeholder 4">
            <a:extLst>
              <a:ext uri="{FF2B5EF4-FFF2-40B4-BE49-F238E27FC236}">
                <a16:creationId xmlns:a16="http://schemas.microsoft.com/office/drawing/2014/main" id="{AA370791-7742-7546-8675-3FB9AD6C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7829" name="Slide Number Placeholder 5">
            <a:extLst>
              <a:ext uri="{FF2B5EF4-FFF2-40B4-BE49-F238E27FC236}">
                <a16:creationId xmlns:a16="http://schemas.microsoft.com/office/drawing/2014/main" id="{2ABD02A4-2771-AF47-A1F8-92D9391A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42D7D56-8D06-204C-8DAD-104AB60FC45C}" type="slidenum">
              <a:rPr lang="en-US" altLang="en-US" sz="1400" u="none"/>
              <a:pPr/>
              <a:t>40</a:t>
            </a:fld>
            <a:endParaRPr lang="en-US" altLang="en-US" sz="1400" u="none"/>
          </a:p>
        </p:txBody>
      </p:sp>
      <p:pic>
        <p:nvPicPr>
          <p:cNvPr id="77830" name="Content Placeholder 10" descr="gmaps1a.gif">
            <a:extLst>
              <a:ext uri="{FF2B5EF4-FFF2-40B4-BE49-F238E27FC236}">
                <a16:creationId xmlns:a16="http://schemas.microsoft.com/office/drawing/2014/main" id="{225BF922-AADD-C945-8D20-D3A336E62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7831" name="Picture 11" descr="gmaps3a.gif">
            <a:extLst>
              <a:ext uri="{FF2B5EF4-FFF2-40B4-BE49-F238E27FC236}">
                <a16:creationId xmlns:a16="http://schemas.microsoft.com/office/drawing/2014/main" id="{F1982FC4-91D2-C746-87EA-2AE1C3C26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Rectangle 7">
            <a:extLst>
              <a:ext uri="{FF2B5EF4-FFF2-40B4-BE49-F238E27FC236}">
                <a16:creationId xmlns:a16="http://schemas.microsoft.com/office/drawing/2014/main" id="{AC16F1B9-35BF-6F40-A075-A9DE48489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57600"/>
            <a:ext cx="304800" cy="304800"/>
          </a:xfrm>
          <a:prstGeom prst="rect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7833" name="Straight Connector 8">
            <a:extLst>
              <a:ext uri="{FF2B5EF4-FFF2-40B4-BE49-F238E27FC236}">
                <a16:creationId xmlns:a16="http://schemas.microsoft.com/office/drawing/2014/main" id="{D72F107C-A50C-A74E-9F48-C734A74B980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133600" y="1981200"/>
            <a:ext cx="2743200" cy="1676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34" name="Straight Connector 9">
            <a:extLst>
              <a:ext uri="{FF2B5EF4-FFF2-40B4-BE49-F238E27FC236}">
                <a16:creationId xmlns:a16="http://schemas.microsoft.com/office/drawing/2014/main" id="{D920D316-663C-0645-AE1C-4A1D51E186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133600" y="3962400"/>
            <a:ext cx="2743200" cy="190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0099D26E-FFB9-8547-A697-536C7A5E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8851" name="Date Placeholder 3">
            <a:extLst>
              <a:ext uri="{FF2B5EF4-FFF2-40B4-BE49-F238E27FC236}">
                <a16:creationId xmlns:a16="http://schemas.microsoft.com/office/drawing/2014/main" id="{B173825D-E916-C24C-B61D-D507D5D2633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8852" name="Footer Placeholder 4">
            <a:extLst>
              <a:ext uri="{FF2B5EF4-FFF2-40B4-BE49-F238E27FC236}">
                <a16:creationId xmlns:a16="http://schemas.microsoft.com/office/drawing/2014/main" id="{A9C2F43E-DB3C-3245-A973-C3F91A036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8853" name="Slide Number Placeholder 5">
            <a:extLst>
              <a:ext uri="{FF2B5EF4-FFF2-40B4-BE49-F238E27FC236}">
                <a16:creationId xmlns:a16="http://schemas.microsoft.com/office/drawing/2014/main" id="{0AE4415F-BD86-5A44-B23F-767F3B7F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40E1A48-FAFA-234F-85A9-F93DCD8D5315}" type="slidenum">
              <a:rPr lang="en-US" altLang="en-US" sz="1400" u="none"/>
              <a:pPr/>
              <a:t>41</a:t>
            </a:fld>
            <a:endParaRPr lang="en-US" altLang="en-US" sz="1400" u="none"/>
          </a:p>
        </p:txBody>
      </p:sp>
      <p:pic>
        <p:nvPicPr>
          <p:cNvPr id="78854" name="Content Placeholder 10" descr="gmaps1a.gif">
            <a:extLst>
              <a:ext uri="{FF2B5EF4-FFF2-40B4-BE49-F238E27FC236}">
                <a16:creationId xmlns:a16="http://schemas.microsoft.com/office/drawing/2014/main" id="{CE2BBE10-6528-B74A-95F8-9B4FA131D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8855" name="Picture 11" descr="gmaps3a.gif">
            <a:extLst>
              <a:ext uri="{FF2B5EF4-FFF2-40B4-BE49-F238E27FC236}">
                <a16:creationId xmlns:a16="http://schemas.microsoft.com/office/drawing/2014/main" id="{C1C7AB4C-A8D6-394D-9875-FA48C111B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6" name="Rectangle 7">
            <a:extLst>
              <a:ext uri="{FF2B5EF4-FFF2-40B4-BE49-F238E27FC236}">
                <a16:creationId xmlns:a16="http://schemas.microsoft.com/office/drawing/2014/main" id="{F5887127-1142-8942-9EA5-4ADFA8D54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962400"/>
            <a:ext cx="457200" cy="457200"/>
          </a:xfrm>
          <a:prstGeom prst="rect">
            <a:avLst/>
          </a:prstGeom>
          <a:noFill/>
          <a:ln w="50800">
            <a:solidFill>
              <a:srgbClr val="008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8857" name="Straight Connector 9">
            <a:extLst>
              <a:ext uri="{FF2B5EF4-FFF2-40B4-BE49-F238E27FC236}">
                <a16:creationId xmlns:a16="http://schemas.microsoft.com/office/drawing/2014/main" id="{E01AA15F-E99D-5F43-8412-491DD2734A8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152900" y="2095500"/>
            <a:ext cx="1981200" cy="17526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11">
            <a:extLst>
              <a:ext uri="{FF2B5EF4-FFF2-40B4-BE49-F238E27FC236}">
                <a16:creationId xmlns:a16="http://schemas.microsoft.com/office/drawing/2014/main" id="{8BF327CB-E6D3-B64D-8F29-BB3BC0275B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67200" y="4419600"/>
            <a:ext cx="1752600" cy="14478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>
            <a:extLst>
              <a:ext uri="{FF2B5EF4-FFF2-40B4-BE49-F238E27FC236}">
                <a16:creationId xmlns:a16="http://schemas.microsoft.com/office/drawing/2014/main" id="{F2708751-1510-D543-80A6-F531F9D3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9875" name="Date Placeholder 3">
            <a:extLst>
              <a:ext uri="{FF2B5EF4-FFF2-40B4-BE49-F238E27FC236}">
                <a16:creationId xmlns:a16="http://schemas.microsoft.com/office/drawing/2014/main" id="{8D4DFF2A-2C15-F947-A7D8-58926599683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9876" name="Footer Placeholder 4">
            <a:extLst>
              <a:ext uri="{FF2B5EF4-FFF2-40B4-BE49-F238E27FC236}">
                <a16:creationId xmlns:a16="http://schemas.microsoft.com/office/drawing/2014/main" id="{59F4AA8C-1F5E-BC48-AE3F-F4F5662AD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9877" name="Slide Number Placeholder 5">
            <a:extLst>
              <a:ext uri="{FF2B5EF4-FFF2-40B4-BE49-F238E27FC236}">
                <a16:creationId xmlns:a16="http://schemas.microsoft.com/office/drawing/2014/main" id="{9F25DF16-48AA-404A-AA73-9400A788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AB4B6F4-3134-7D4D-ACA5-3428AD800800}" type="slidenum">
              <a:rPr lang="en-US" altLang="en-US" sz="1400" u="none"/>
              <a:pPr/>
              <a:t>42</a:t>
            </a:fld>
            <a:endParaRPr lang="en-US" altLang="en-US" sz="1400" u="none"/>
          </a:p>
        </p:txBody>
      </p:sp>
      <p:pic>
        <p:nvPicPr>
          <p:cNvPr id="79878" name="Content Placeholder 10" descr="gmaps1a.gif">
            <a:extLst>
              <a:ext uri="{FF2B5EF4-FFF2-40B4-BE49-F238E27FC236}">
                <a16:creationId xmlns:a16="http://schemas.microsoft.com/office/drawing/2014/main" id="{8B9B689F-58C0-974E-BBB2-B07996A2D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9879" name="Picture 11" descr="gmaps3a.gif">
            <a:extLst>
              <a:ext uri="{FF2B5EF4-FFF2-40B4-BE49-F238E27FC236}">
                <a16:creationId xmlns:a16="http://schemas.microsoft.com/office/drawing/2014/main" id="{F1F97F91-691A-6A4A-859F-DB9FAA89C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0" name="Rectangle 7">
            <a:extLst>
              <a:ext uri="{FF2B5EF4-FFF2-40B4-BE49-F238E27FC236}">
                <a16:creationId xmlns:a16="http://schemas.microsoft.com/office/drawing/2014/main" id="{7736438E-E0AA-4A43-A815-5CE107EAE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962400"/>
            <a:ext cx="457200" cy="457200"/>
          </a:xfrm>
          <a:prstGeom prst="rect">
            <a:avLst/>
          </a:prstGeom>
          <a:noFill/>
          <a:ln w="50800">
            <a:solidFill>
              <a:srgbClr val="008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9881" name="Straight Connector 9">
            <a:extLst>
              <a:ext uri="{FF2B5EF4-FFF2-40B4-BE49-F238E27FC236}">
                <a16:creationId xmlns:a16="http://schemas.microsoft.com/office/drawing/2014/main" id="{2D7470FA-659D-9044-87AD-36318EBF33D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152900" y="2095500"/>
            <a:ext cx="1981200" cy="17526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2" name="Straight Connector 11">
            <a:extLst>
              <a:ext uri="{FF2B5EF4-FFF2-40B4-BE49-F238E27FC236}">
                <a16:creationId xmlns:a16="http://schemas.microsoft.com/office/drawing/2014/main" id="{0B31D3D8-D5A0-7248-A607-227033EC6EE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67200" y="4419600"/>
            <a:ext cx="1752600" cy="14478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83" name="Rectangle 10">
            <a:extLst>
              <a:ext uri="{FF2B5EF4-FFF2-40B4-BE49-F238E27FC236}">
                <a16:creationId xmlns:a16="http://schemas.microsoft.com/office/drawing/2014/main" id="{35423957-71E2-6B41-AC29-5653516CD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57600"/>
            <a:ext cx="304800" cy="304800"/>
          </a:xfrm>
          <a:prstGeom prst="rect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9884" name="Straight Connector 12">
            <a:extLst>
              <a:ext uri="{FF2B5EF4-FFF2-40B4-BE49-F238E27FC236}">
                <a16:creationId xmlns:a16="http://schemas.microsoft.com/office/drawing/2014/main" id="{28961153-F3D3-2948-8109-A1B77312545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133600" y="1981200"/>
            <a:ext cx="2743200" cy="1676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5" name="Straight Connector 13">
            <a:extLst>
              <a:ext uri="{FF2B5EF4-FFF2-40B4-BE49-F238E27FC236}">
                <a16:creationId xmlns:a16="http://schemas.microsoft.com/office/drawing/2014/main" id="{4B372983-34B0-AF49-8958-88048B7D6CA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133600" y="3962400"/>
            <a:ext cx="2743200" cy="190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Content Placeholder 10" descr="gmaps-norway.gif">
            <a:extLst>
              <a:ext uri="{FF2B5EF4-FFF2-40B4-BE49-F238E27FC236}">
                <a16:creationId xmlns:a16="http://schemas.microsoft.com/office/drawing/2014/main" id="{D852D5FB-16E3-CE4B-A755-9324EF36C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676400"/>
            <a:ext cx="4114800" cy="4114800"/>
          </a:xfrm>
        </p:spPr>
      </p:pic>
      <p:sp>
        <p:nvSpPr>
          <p:cNvPr id="80899" name="Title 1">
            <a:extLst>
              <a:ext uri="{FF2B5EF4-FFF2-40B4-BE49-F238E27FC236}">
                <a16:creationId xmlns:a16="http://schemas.microsoft.com/office/drawing/2014/main" id="{D3F47D2A-2323-B140-83AE-D257D677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0900" name="Date Placeholder 3">
            <a:extLst>
              <a:ext uri="{FF2B5EF4-FFF2-40B4-BE49-F238E27FC236}">
                <a16:creationId xmlns:a16="http://schemas.microsoft.com/office/drawing/2014/main" id="{DABE3B6F-9301-4C41-997C-91AE9AF9196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80901" name="Footer Placeholder 4">
            <a:extLst>
              <a:ext uri="{FF2B5EF4-FFF2-40B4-BE49-F238E27FC236}">
                <a16:creationId xmlns:a16="http://schemas.microsoft.com/office/drawing/2014/main" id="{E433B448-24B7-1B40-9985-4F14543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0902" name="Slide Number Placeholder 5">
            <a:extLst>
              <a:ext uri="{FF2B5EF4-FFF2-40B4-BE49-F238E27FC236}">
                <a16:creationId xmlns:a16="http://schemas.microsoft.com/office/drawing/2014/main" id="{64044177-F417-174C-B468-5154439C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71487CD-2DEE-5B45-8AC0-1283CAD49386}" type="slidenum">
              <a:rPr lang="en-US" altLang="en-US" sz="1400" u="none"/>
              <a:pPr/>
              <a:t>43</a:t>
            </a:fld>
            <a:endParaRPr lang="en-US" altLang="en-US" sz="1400" u="none"/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672E00DC-33C4-2043-8CBC-F820BAD50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0904" name="TextBox 8">
            <a:extLst>
              <a:ext uri="{FF2B5EF4-FFF2-40B4-BE49-F238E27FC236}">
                <a16:creationId xmlns:a16="http://schemas.microsoft.com/office/drawing/2014/main" id="{3FC50A08-00B8-1245-B37D-251E593A4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38862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the </a:t>
            </a:r>
            <a:r>
              <a:rPr lang="en-US" altLang="en-US" u="none">
                <a:solidFill>
                  <a:schemeClr val="tx2"/>
                </a:solidFill>
              </a:rPr>
              <a:t>red </a:t>
            </a:r>
            <a:r>
              <a:rPr lang="en-US" altLang="en-US" u="none"/>
              <a:t>is true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origin: Norway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but most other coastlines are ‘self-similar’, too!</a:t>
            </a:r>
          </a:p>
        </p:txBody>
      </p:sp>
      <p:sp>
        <p:nvSpPr>
          <p:cNvPr id="80905" name="Rectangle 9">
            <a:extLst>
              <a:ext uri="{FF2B5EF4-FFF2-40B4-BE49-F238E27FC236}">
                <a16:creationId xmlns:a16="http://schemas.microsoft.com/office/drawing/2014/main" id="{983D9220-D110-E247-A6B3-279CC2A63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57200"/>
            <a:ext cx="19812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10" name="Content Placeholder 7" descr="sierpinski.eps">
            <a:extLst>
              <a:ext uri="{FF2B5EF4-FFF2-40B4-BE49-F238E27FC236}">
                <a16:creationId xmlns:a16="http://schemas.microsoft.com/office/drawing/2014/main" id="{339A04FF-DE23-4E4B-ABB8-EAD97C4D1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457200" y="4260850"/>
            <a:ext cx="302264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83614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Content Placeholder 10" descr="gmaps-norway.gif">
            <a:extLst>
              <a:ext uri="{FF2B5EF4-FFF2-40B4-BE49-F238E27FC236}">
                <a16:creationId xmlns:a16="http://schemas.microsoft.com/office/drawing/2014/main" id="{D852D5FB-16E3-CE4B-A755-9324EF36C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676400"/>
            <a:ext cx="4114800" cy="4114800"/>
          </a:xfrm>
        </p:spPr>
      </p:pic>
      <p:sp>
        <p:nvSpPr>
          <p:cNvPr id="80899" name="Title 1">
            <a:extLst>
              <a:ext uri="{FF2B5EF4-FFF2-40B4-BE49-F238E27FC236}">
                <a16:creationId xmlns:a16="http://schemas.microsoft.com/office/drawing/2014/main" id="{D3F47D2A-2323-B140-83AE-D257D677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0900" name="Date Placeholder 3">
            <a:extLst>
              <a:ext uri="{FF2B5EF4-FFF2-40B4-BE49-F238E27FC236}">
                <a16:creationId xmlns:a16="http://schemas.microsoft.com/office/drawing/2014/main" id="{DABE3B6F-9301-4C41-997C-91AE9AF9196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80901" name="Footer Placeholder 4">
            <a:extLst>
              <a:ext uri="{FF2B5EF4-FFF2-40B4-BE49-F238E27FC236}">
                <a16:creationId xmlns:a16="http://schemas.microsoft.com/office/drawing/2014/main" id="{E433B448-24B7-1B40-9985-4F14543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0902" name="Slide Number Placeholder 5">
            <a:extLst>
              <a:ext uri="{FF2B5EF4-FFF2-40B4-BE49-F238E27FC236}">
                <a16:creationId xmlns:a16="http://schemas.microsoft.com/office/drawing/2014/main" id="{64044177-F417-174C-B468-5154439C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71487CD-2DEE-5B45-8AC0-1283CAD49386}" type="slidenum">
              <a:rPr lang="en-US" altLang="en-US" sz="1400" u="none"/>
              <a:pPr/>
              <a:t>44</a:t>
            </a:fld>
            <a:endParaRPr lang="en-US" altLang="en-US" sz="1400" u="none"/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672E00DC-33C4-2043-8CBC-F820BAD50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0904" name="TextBox 8">
            <a:extLst>
              <a:ext uri="{FF2B5EF4-FFF2-40B4-BE49-F238E27FC236}">
                <a16:creationId xmlns:a16="http://schemas.microsoft.com/office/drawing/2014/main" id="{3FC50A08-00B8-1245-B37D-251E593A4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38862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the </a:t>
            </a:r>
            <a:r>
              <a:rPr lang="en-US" altLang="en-US" u="none">
                <a:solidFill>
                  <a:schemeClr val="tx2"/>
                </a:solidFill>
              </a:rPr>
              <a:t>red </a:t>
            </a:r>
            <a:r>
              <a:rPr lang="en-US" altLang="en-US" u="none"/>
              <a:t>is true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origin: Norway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but most other coastlines are ‘self-similar’, too!</a:t>
            </a:r>
          </a:p>
        </p:txBody>
      </p:sp>
      <p:sp>
        <p:nvSpPr>
          <p:cNvPr id="80905" name="Rectangle 9">
            <a:extLst>
              <a:ext uri="{FF2B5EF4-FFF2-40B4-BE49-F238E27FC236}">
                <a16:creationId xmlns:a16="http://schemas.microsoft.com/office/drawing/2014/main" id="{983D9220-D110-E247-A6B3-279CC2A63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57200"/>
            <a:ext cx="19812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ADAAE2-7921-E344-9544-6DA07DE3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735"/>
          <a:stretch/>
        </p:blipFill>
        <p:spPr>
          <a:xfrm>
            <a:off x="613713" y="4023273"/>
            <a:ext cx="1475138" cy="1458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C9858-BFF8-A143-B0B6-03A7E3743C81}"/>
              </a:ext>
            </a:extLst>
          </p:cNvPr>
          <p:cNvSpPr txBox="1"/>
          <p:nvPr/>
        </p:nvSpPr>
        <p:spPr>
          <a:xfrm>
            <a:off x="511950" y="5481583"/>
            <a:ext cx="167866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B. Mandelbrot</a:t>
            </a:r>
          </a:p>
          <a:p>
            <a:r>
              <a:rPr lang="en-US" sz="1600" dirty="0" err="1">
                <a:latin typeface="+mn-lt"/>
              </a:rPr>
              <a:t>math.yale.edu</a:t>
            </a:r>
            <a:endParaRPr lang="en-US" sz="1600" dirty="0">
              <a:latin typeface="+mn-lt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12B28-54E6-B24D-9386-1C84B10AE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879" y="4613660"/>
            <a:ext cx="1130300" cy="844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0E60FF-D0FB-434E-972B-745487769337}"/>
              </a:ext>
            </a:extLst>
          </p:cNvPr>
          <p:cNvSpPr txBox="1"/>
          <p:nvPr/>
        </p:nvSpPr>
        <p:spPr>
          <a:xfrm>
            <a:off x="2362489" y="5791200"/>
            <a:ext cx="1388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+mn-lt"/>
              </a:rPr>
              <a:t>en.wikipedia.org</a:t>
            </a:r>
            <a:endParaRPr lang="en-US" sz="1400" dirty="0">
              <a:latin typeface="+mn-lt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Fractals and Graphs?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CFA20C-0C15-3844-89E2-0F1F90353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BFAE6-7537-3D42-8876-7AEEE950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78EC1-513C-2844-82AB-9631ADDC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Fractals and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58900"/>
            <a:ext cx="7772400" cy="4648200"/>
          </a:xfrm>
        </p:spPr>
        <p:txBody>
          <a:bodyPr/>
          <a:lstStyle/>
          <a:p>
            <a:r>
              <a:rPr lang="en-US" dirty="0"/>
              <a:t>A: RMAT/Kronecker generators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L. Akoglu, M. McGlohon, C. Faloutsos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3863538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  <a:latin typeface="+mn-lt"/>
              </a:rPr>
              <a:t>R-MAT: A Recursive Model for Graph Mining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,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by D. Chakrabarti, Y. Zhan and C. Faloutsos,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SDM 2004, Orlando, Florida, USA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165229"/>
            <a:ext cx="9144000" cy="16927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latin typeface="+mn-lt"/>
              </a:rPr>
              <a:t>Realistic, Mathematically Tractable Graph Generation </a:t>
            </a:r>
          </a:p>
          <a:p>
            <a:pPr algn="l"/>
            <a:r>
              <a:rPr lang="en-US" i="1" dirty="0">
                <a:latin typeface="+mn-lt"/>
              </a:rPr>
              <a:t>and Evolution, Using Kronecker Multiplication,</a:t>
            </a:r>
          </a:p>
          <a:p>
            <a:pPr algn="l"/>
            <a:r>
              <a:rPr lang="en-US" dirty="0">
                <a:latin typeface="+mn-lt"/>
              </a:rPr>
              <a:t>by J. Leskovec, D. Chakrabarti, J. Kleinberg, </a:t>
            </a:r>
          </a:p>
          <a:p>
            <a:pPr algn="l"/>
            <a:r>
              <a:rPr lang="en-US" dirty="0">
                <a:latin typeface="+mn-lt"/>
              </a:rPr>
              <a:t>and C. Faloutsos, in PKDD 2005, Porto, Portugal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307E6-0D06-B441-8BCE-FB9EC826E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21"/>
          <a:stretch/>
        </p:blipFill>
        <p:spPr>
          <a:xfrm>
            <a:off x="523866" y="2370319"/>
            <a:ext cx="957267" cy="944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D50875-DF2B-0340-9489-9D6BD71E8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383" y="2346496"/>
            <a:ext cx="957267" cy="957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4D7110-8A30-0944-A159-15F2E0942E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607"/>
          <a:stretch/>
        </p:blipFill>
        <p:spPr>
          <a:xfrm>
            <a:off x="4999618" y="2359700"/>
            <a:ext cx="957267" cy="1026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8D5FC-77ED-2145-8469-DBBA01D4A940}"/>
              </a:ext>
            </a:extLst>
          </p:cNvPr>
          <p:cNvSpPr txBox="1"/>
          <p:nvPr/>
        </p:nvSpPr>
        <p:spPr>
          <a:xfrm>
            <a:off x="148739" y="3422828"/>
            <a:ext cx="1707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D. Chakrabarti</a:t>
            </a:r>
            <a:endParaRPr lang="en-US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8F641-48BE-7E40-B772-FF900EFB372D}"/>
              </a:ext>
            </a:extLst>
          </p:cNvPr>
          <p:cNvSpPr txBox="1"/>
          <p:nvPr/>
        </p:nvSpPr>
        <p:spPr>
          <a:xfrm>
            <a:off x="2590800" y="3385799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J. Leskovec</a:t>
            </a:r>
            <a:endParaRPr lang="en-US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203CC3-6D99-0A41-BE01-87015F97724A}"/>
              </a:ext>
            </a:extLst>
          </p:cNvPr>
          <p:cNvSpPr txBox="1"/>
          <p:nvPr/>
        </p:nvSpPr>
        <p:spPr>
          <a:xfrm>
            <a:off x="4720275" y="3435790"/>
            <a:ext cx="1431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J. Kleinberg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024850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L. Akoglu, M. McGlohon, C. Faloutsos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8EAA5B-686D-A94C-BC62-2299929B4969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Kronecker Graphs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D7F081-69DA-2145-AE9D-B7BA96B63609}"/>
              </a:ext>
            </a:extLst>
          </p:cNvPr>
          <p:cNvGrpSpPr/>
          <p:nvPr/>
        </p:nvGrpSpPr>
        <p:grpSpPr>
          <a:xfrm>
            <a:off x="5299677" y="2274684"/>
            <a:ext cx="3581400" cy="3581400"/>
            <a:chOff x="3048000" y="2214563"/>
            <a:chExt cx="3581400" cy="3581400"/>
          </a:xfrm>
        </p:grpSpPr>
        <p:pic>
          <p:nvPicPr>
            <p:cNvPr id="29703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48000" y="2214563"/>
              <a:ext cx="3581400" cy="3581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05" name="Line 6"/>
            <p:cNvSpPr>
              <a:spLocks noChangeShapeType="1"/>
            </p:cNvSpPr>
            <p:nvPr/>
          </p:nvSpPr>
          <p:spPr bwMode="auto">
            <a:xfrm>
              <a:off x="4281488" y="2278063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6" name="Line 7"/>
            <p:cNvSpPr>
              <a:spLocks noChangeShapeType="1"/>
            </p:cNvSpPr>
            <p:nvPr/>
          </p:nvSpPr>
          <p:spPr bwMode="auto">
            <a:xfrm>
              <a:off x="5391150" y="2287588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7" name="Line 8"/>
            <p:cNvSpPr>
              <a:spLocks noChangeShapeType="1"/>
            </p:cNvSpPr>
            <p:nvPr/>
          </p:nvSpPr>
          <p:spPr bwMode="auto">
            <a:xfrm rot="-5400000">
              <a:off x="4842669" y="1712119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8" name="Line 9"/>
            <p:cNvSpPr>
              <a:spLocks noChangeShapeType="1"/>
            </p:cNvSpPr>
            <p:nvPr/>
          </p:nvSpPr>
          <p:spPr bwMode="auto">
            <a:xfrm rot="-5400000">
              <a:off x="4823619" y="2850356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9" name="Line 10"/>
            <p:cNvSpPr>
              <a:spLocks noChangeShapeType="1"/>
            </p:cNvSpPr>
            <p:nvPr/>
          </p:nvSpPr>
          <p:spPr bwMode="auto">
            <a:xfrm>
              <a:off x="3538538" y="2300288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0" name="Line 11"/>
            <p:cNvSpPr>
              <a:spLocks noChangeShapeType="1"/>
            </p:cNvSpPr>
            <p:nvPr/>
          </p:nvSpPr>
          <p:spPr bwMode="auto">
            <a:xfrm rot="-5400000">
              <a:off x="3709988" y="2525713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1" name="Line 12"/>
            <p:cNvSpPr>
              <a:spLocks noChangeShapeType="1"/>
            </p:cNvSpPr>
            <p:nvPr/>
          </p:nvSpPr>
          <p:spPr bwMode="auto">
            <a:xfrm>
              <a:off x="3914775" y="230505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2" name="Line 13"/>
            <p:cNvSpPr>
              <a:spLocks noChangeShapeType="1"/>
            </p:cNvSpPr>
            <p:nvPr/>
          </p:nvSpPr>
          <p:spPr bwMode="auto">
            <a:xfrm rot="-5400000">
              <a:off x="3705225" y="212090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Content Placeholder 7" descr="sierpinski.eps"/>
          <p:cNvPicPr>
            <a:picLocks noChangeAspect="1"/>
          </p:cNvPicPr>
          <p:nvPr/>
        </p:nvPicPr>
        <p:blipFill>
          <a:blip r:embed="rId3"/>
          <a:srcRect l="-16112" r="-16112"/>
          <a:stretch>
            <a:fillRect/>
          </a:stretch>
        </p:blipFill>
        <p:spPr bwMode="auto">
          <a:xfrm>
            <a:off x="7103137" y="881571"/>
            <a:ext cx="1964705" cy="1153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4CF169-9109-B643-8431-1F6AB6DD3CEB}"/>
              </a:ext>
            </a:extLst>
          </p:cNvPr>
          <p:cNvSpPr txBox="1"/>
          <p:nvPr/>
        </p:nvSpPr>
        <p:spPr>
          <a:xfrm>
            <a:off x="276894" y="2467414"/>
            <a:ext cx="486703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KDD dissertation award</a:t>
            </a:r>
          </a:p>
          <a:p>
            <a:pPr lvl="1" algn="l"/>
            <a:r>
              <a:rPr lang="en-US" dirty="0">
                <a:latin typeface="+mn-lt"/>
              </a:rPr>
              <a:t>[J. Leskovec, 2009]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PKDD test of time award, 2015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hlinkClick r:id="rId4"/>
              </a:rPr>
              <a:t>https://graph500.org/</a:t>
            </a:r>
            <a:r>
              <a:rPr lang="en-US" dirty="0">
                <a:latin typeface="+mn-lt"/>
              </a:rPr>
              <a:t> </a:t>
            </a:r>
          </a:p>
        </p:txBody>
      </p:sp>
      <p:pic>
        <p:nvPicPr>
          <p:cNvPr id="5" name="Picture 4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D0A6EC15-2A12-3648-BE65-6B7957CA0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036" y="4177725"/>
            <a:ext cx="2745071" cy="167835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43C-F6C6-1B4D-9558-AD0FB0D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D09B-8DD5-5B4B-95ED-E36940D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Fractals / self-similarity (Norway; Kronecker)</a:t>
            </a:r>
          </a:p>
          <a:p>
            <a:r>
              <a:rPr lang="en-US" dirty="0"/>
              <a:t>Logistic parabola (flies; covid)</a:t>
            </a:r>
          </a:p>
          <a:p>
            <a:r>
              <a:rPr lang="en-US" dirty="0" err="1"/>
              <a:t>Lotka</a:t>
            </a:r>
            <a:r>
              <a:rPr lang="en-US" dirty="0"/>
              <a:t>-Volterra</a:t>
            </a:r>
          </a:p>
          <a:p>
            <a:r>
              <a:rPr lang="en-US" dirty="0"/>
              <a:t>Lorenz attractor (laser / synthetic )</a:t>
            </a:r>
          </a:p>
          <a:p>
            <a:r>
              <a:rPr lang="en-US" dirty="0"/>
              <a:t>Van der Pol / </a:t>
            </a:r>
            <a:r>
              <a:rPr lang="en-US" dirty="0" err="1"/>
              <a:t>FitzHugh</a:t>
            </a:r>
            <a:r>
              <a:rPr lang="en-US" dirty="0"/>
              <a:t>-Nagumo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C1E-0BF0-C642-BCBD-EFC883CD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249B-43CE-FD4A-9032-FBEB8C04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D527-1BCF-3747-81F3-8EE0D9A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7DA3B3-BD9C-0A40-9180-9F77597BC97B}"/>
              </a:ext>
            </a:extLst>
          </p:cNvPr>
          <p:cNvSpPr/>
          <p:nvPr/>
        </p:nvSpPr>
        <p:spPr bwMode="auto">
          <a:xfrm>
            <a:off x="210207" y="3226676"/>
            <a:ext cx="8618483" cy="1713186"/>
          </a:xfrm>
          <a:prstGeom prst="roundRect">
            <a:avLst/>
          </a:prstGeom>
          <a:solidFill>
            <a:schemeClr val="bg1">
              <a:alpha val="74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2CDC9-8A70-FF42-A565-2E2955703819}"/>
              </a:ext>
            </a:extLst>
          </p:cNvPr>
          <p:cNvSpPr txBox="1"/>
          <p:nvPr/>
        </p:nvSpPr>
        <p:spPr>
          <a:xfrm>
            <a:off x="193356" y="1447800"/>
            <a:ext cx="49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8F00"/>
                </a:solidFill>
              </a:rPr>
              <a:t>✓</a:t>
            </a:r>
            <a:endParaRPr lang="en-US" b="1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02432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Date Placeholder 2">
            <a:extLst>
              <a:ext uri="{FF2B5EF4-FFF2-40B4-BE49-F238E27FC236}">
                <a16:creationId xmlns:a16="http://schemas.microsoft.com/office/drawing/2014/main" id="{EC30ABB6-7C63-2346-AD35-6C9D23B10B8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239618" name="Footer Placeholder 3">
            <a:extLst>
              <a:ext uri="{FF2B5EF4-FFF2-40B4-BE49-F238E27FC236}">
                <a16:creationId xmlns:a16="http://schemas.microsoft.com/office/drawing/2014/main" id="{535775B9-893A-9744-AC6C-110259A1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i-FI" altLang="en-US" sz="1400"/>
              <a:t>L. Akoglu, M. McGlohon, C. Faloutsos</a:t>
            </a:r>
            <a:endParaRPr lang="en-US" altLang="en-US" sz="1400"/>
          </a:p>
        </p:txBody>
      </p:sp>
      <p:sp>
        <p:nvSpPr>
          <p:cNvPr id="239619" name="Slide Number Placeholder 4">
            <a:extLst>
              <a:ext uri="{FF2B5EF4-FFF2-40B4-BE49-F238E27FC236}">
                <a16:creationId xmlns:a16="http://schemas.microsoft.com/office/drawing/2014/main" id="{8DF4E087-E5D2-0242-981E-A69D35DB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3BE2EEE-0B6D-BB4A-9422-59A84DC6D68D}" type="slidenum">
              <a:rPr lang="en-US" altLang="en-US" sz="1400"/>
              <a:pPr/>
              <a:t>49</a:t>
            </a:fld>
            <a:endParaRPr lang="en-US" altLang="en-US" sz="1400"/>
          </a:p>
        </p:txBody>
      </p:sp>
      <p:sp>
        <p:nvSpPr>
          <p:cNvPr id="239620" name="Rectangle 2">
            <a:extLst>
              <a:ext uri="{FF2B5EF4-FFF2-40B4-BE49-F238E27FC236}">
                <a16:creationId xmlns:a16="http://schemas.microsoft.com/office/drawing/2014/main" id="{340614AC-7F11-F341-873F-A4BC4FA1A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144588"/>
            <a:ext cx="7772400" cy="60801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Q3.1) models?</a:t>
            </a:r>
          </a:p>
        </p:txBody>
      </p:sp>
      <p:pic>
        <p:nvPicPr>
          <p:cNvPr id="239622" name="Picture 4" descr="linear">
            <a:extLst>
              <a:ext uri="{FF2B5EF4-FFF2-40B4-BE49-F238E27FC236}">
                <a16:creationId xmlns:a16="http://schemas.microsoft.com/office/drawing/2014/main" id="{AF3CCA41-EB33-D740-BE6E-2DB2466C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6477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3" name="Text Box 5">
            <a:extLst>
              <a:ext uri="{FF2B5EF4-FFF2-40B4-BE49-F238E27FC236}">
                <a16:creationId xmlns:a16="http://schemas.microsoft.com/office/drawing/2014/main" id="{DA219E36-1C93-7C4F-90DE-E151B52C1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953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Time</a:t>
            </a:r>
          </a:p>
        </p:txBody>
      </p:sp>
      <p:sp>
        <p:nvSpPr>
          <p:cNvPr id="239624" name="Text Box 6">
            <a:extLst>
              <a:ext uri="{FF2B5EF4-FFF2-40B4-BE49-F238E27FC236}">
                <a16:creationId xmlns:a16="http://schemas.microsoft.com/office/drawing/2014/main" id="{1F069560-2FAF-154D-865B-C102322DF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82427494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61CC-4E2F-DF4A-A10E-004BB00D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&lt;-&gt; points &lt;-&gt; time-series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2F8FD-DDF1-1F4F-B06A-254FFC472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EF02F-B1B7-334F-8BE3-3416964DB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C970A-FB7A-5D41-B8B6-876F268A6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40407-D7E5-334F-A1BF-6DDA165F9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621281AF-4D8C-9B43-9388-695D1973E792}"/>
              </a:ext>
            </a:extLst>
          </p:cNvPr>
          <p:cNvSpPr/>
          <p:nvPr/>
        </p:nvSpPr>
        <p:spPr bwMode="auto">
          <a:xfrm>
            <a:off x="168166" y="609600"/>
            <a:ext cx="8734096" cy="5638800"/>
          </a:xfrm>
          <a:prstGeom prst="bracketPair">
            <a:avLst/>
          </a:prstGeom>
          <a:noFill/>
          <a:ln w="5080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251;gd6d94ea843_0_90" descr="1_2">
            <a:extLst>
              <a:ext uri="{FF2B5EF4-FFF2-40B4-BE49-F238E27FC236}">
                <a16:creationId xmlns:a16="http://schemas.microsoft.com/office/drawing/2014/main" id="{72E7EE8E-4114-ED41-8C22-F3F061B1A48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6800" y="3347767"/>
            <a:ext cx="1143000" cy="97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47;gd6d94ea843_0_90">
            <a:extLst>
              <a:ext uri="{FF2B5EF4-FFF2-40B4-BE49-F238E27FC236}">
                <a16:creationId xmlns:a16="http://schemas.microsoft.com/office/drawing/2014/main" id="{2859C380-F2EE-2A4F-8811-FE3C243420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8061" y="3196021"/>
            <a:ext cx="1931277" cy="13641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264351D-1BB3-8847-BADF-B2187D9FB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262" y="3196021"/>
            <a:ext cx="3440938" cy="1364156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921201F6-2C5E-D847-BD50-EDA014241EA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468019" y="4190844"/>
            <a:ext cx="5950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n-lt"/>
                <a:cs typeface="Gill Sans" panose="020B0502020104020203" pitchFamily="34" charset="-79"/>
              </a:rPr>
              <a:t>time</a:t>
            </a:r>
          </a:p>
        </p:txBody>
      </p:sp>
      <p:pic>
        <p:nvPicPr>
          <p:cNvPr id="13" name="Picture 12" descr="A picture containing person, wall, indoor, clothing&#10;&#10;Description automatically generated">
            <a:extLst>
              <a:ext uri="{FF2B5EF4-FFF2-40B4-BE49-F238E27FC236}">
                <a16:creationId xmlns:a16="http://schemas.microsoft.com/office/drawing/2014/main" id="{B559AC11-6EFA-5D4F-9DDA-DC12C73EFB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973"/>
          <a:stretch/>
        </p:blipFill>
        <p:spPr>
          <a:xfrm>
            <a:off x="3378904" y="5354557"/>
            <a:ext cx="789590" cy="734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FD22D-CF62-9B4F-B9E8-327F52A50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936" y="5279479"/>
            <a:ext cx="789589" cy="78958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84142A-0CAA-3F47-9AA3-7DAFC9214AB2}"/>
              </a:ext>
            </a:extLst>
          </p:cNvPr>
          <p:cNvCxnSpPr/>
          <p:nvPr/>
        </p:nvCxnSpPr>
        <p:spPr bwMode="auto">
          <a:xfrm>
            <a:off x="6202016" y="4431821"/>
            <a:ext cx="1266497" cy="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5895279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467100"/>
            <a:ext cx="7662553" cy="756062"/>
          </a:xfrm>
        </p:spPr>
        <p:txBody>
          <a:bodyPr/>
          <a:lstStyle/>
          <a:p>
            <a:r>
              <a:rPr kumimoji="1" lang="en-US" altLang="ja-JP" dirty="0"/>
              <a:t>A3.1) Logistic parabola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34994"/>
            <a:ext cx="8229601" cy="5121356"/>
          </a:xfrm>
        </p:spPr>
        <p:txBody>
          <a:bodyPr/>
          <a:lstStyle/>
          <a:p>
            <a:pPr marL="914400" lvl="2" indent="0">
              <a:buNone/>
            </a:pPr>
            <a:r>
              <a:rPr lang="en-US" altLang="ja-JP" sz="3200" dirty="0"/>
              <a:t>Models population of flies [R. May/1976]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OddBall: PAKDD 2021 Most Influential Paper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L. Akoglu, M. McGlohon, C. Faloutsos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4E4E-B10B-0A48-9F32-A055BF8ED0E9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18311" y="2008778"/>
            <a:ext cx="6056567" cy="65591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12" descr="parabola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208" y="3537415"/>
            <a:ext cx="247967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401" y="2008777"/>
            <a:ext cx="4778780" cy="655911"/>
          </a:xfrm>
          <a:prstGeom prst="rect">
            <a:avLst/>
          </a:prstGeom>
        </p:spPr>
      </p:pic>
      <p:pic>
        <p:nvPicPr>
          <p:cNvPr id="21" name="図 20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669"/>
          <a:stretch/>
        </p:blipFill>
        <p:spPr>
          <a:xfrm>
            <a:off x="5092791" y="3694772"/>
            <a:ext cx="1067126" cy="655911"/>
          </a:xfrm>
          <a:prstGeom prst="rect">
            <a:avLst/>
          </a:prstGeom>
        </p:spPr>
      </p:pic>
      <p:pic>
        <p:nvPicPr>
          <p:cNvPr id="23" name="図 22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7260939" y="5955655"/>
            <a:ext cx="562299" cy="65591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35344" y="2985480"/>
            <a:ext cx="1720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Logistic map</a:t>
            </a:r>
            <a:endParaRPr kumimoji="1" lang="ja-JP" altLang="en-US" sz="2800" dirty="0"/>
          </a:p>
        </p:txBody>
      </p:sp>
      <p:pic>
        <p:nvPicPr>
          <p:cNvPr id="432130" name="Picture 2">
            <a:extLst>
              <a:ext uri="{FF2B5EF4-FFF2-40B4-BE49-F238E27FC236}">
                <a16:creationId xmlns:a16="http://schemas.microsoft.com/office/drawing/2014/main" id="{EECDB84D-2CCD-FD4E-B27A-7DEA7360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960" y="2008777"/>
            <a:ext cx="777428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1B856-6BFB-DE44-9712-81B669E4B8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78" t="788" r="24425" b="38484"/>
          <a:stretch/>
        </p:blipFill>
        <p:spPr>
          <a:xfrm>
            <a:off x="7927884" y="75324"/>
            <a:ext cx="1060632" cy="1193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4C12C-B499-4C4A-8BE2-A08521D24B30}"/>
              </a:ext>
            </a:extLst>
          </p:cNvPr>
          <p:cNvSpPr txBox="1"/>
          <p:nvPr/>
        </p:nvSpPr>
        <p:spPr>
          <a:xfrm>
            <a:off x="6063649" y="-11688"/>
            <a:ext cx="165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+mn-lt"/>
              </a:rPr>
              <a:t>royalsociety.org</a:t>
            </a:r>
            <a:endParaRPr lang="en-US" sz="1800" dirty="0">
              <a:latin typeface="+mn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DE41A9-221F-0846-A84F-8CC34C2C7BBB}"/>
              </a:ext>
            </a:extLst>
          </p:cNvPr>
          <p:cNvGrpSpPr/>
          <p:nvPr/>
        </p:nvGrpSpPr>
        <p:grpSpPr>
          <a:xfrm>
            <a:off x="89019" y="3523380"/>
            <a:ext cx="4999983" cy="2757197"/>
            <a:chOff x="89019" y="3523380"/>
            <a:chExt cx="4999983" cy="2757197"/>
          </a:xfrm>
        </p:grpSpPr>
        <p:pic>
          <p:nvPicPr>
            <p:cNvPr id="19" name="Picture 4" descr="linear">
              <a:extLst>
                <a:ext uri="{FF2B5EF4-FFF2-40B4-BE49-F238E27FC236}">
                  <a16:creationId xmlns:a16="http://schemas.microsoft.com/office/drawing/2014/main" id="{800BE086-D44C-804C-B854-C9975224A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800" y="4078276"/>
              <a:ext cx="4345202" cy="1860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テキスト ボックス 13">
              <a:extLst>
                <a:ext uri="{FF2B5EF4-FFF2-40B4-BE49-F238E27FC236}">
                  <a16:creationId xmlns:a16="http://schemas.microsoft.com/office/drawing/2014/main" id="{63BEAC2A-57A8-0346-B353-07E312B344FC}"/>
                </a:ext>
              </a:extLst>
            </p:cNvPr>
            <p:cNvSpPr txBox="1"/>
            <p:nvPr/>
          </p:nvSpPr>
          <p:spPr>
            <a:xfrm>
              <a:off x="2467642" y="5818912"/>
              <a:ext cx="1031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Time t</a:t>
              </a:r>
              <a:endParaRPr kumimoji="1" lang="ja-JP" altLang="en-US" sz="2400" dirty="0"/>
            </a:p>
          </p:txBody>
        </p:sp>
        <p:pic>
          <p:nvPicPr>
            <p:cNvPr id="22" name="図 21" descr="CodeCogsEqn (4).pdf">
              <a:extLst>
                <a:ext uri="{FF2B5EF4-FFF2-40B4-BE49-F238E27FC236}">
                  <a16:creationId xmlns:a16="http://schemas.microsoft.com/office/drawing/2014/main" id="{D0DD166C-AD07-AE4D-902A-E0F27B157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4158" r="4075"/>
            <a:stretch/>
          </p:blipFill>
          <p:spPr>
            <a:xfrm>
              <a:off x="89019" y="4216002"/>
              <a:ext cx="562299" cy="655911"/>
            </a:xfrm>
            <a:prstGeom prst="rect">
              <a:avLst/>
            </a:prstGeom>
          </p:spPr>
        </p:pic>
        <p:sp>
          <p:nvSpPr>
            <p:cNvPr id="24" name="テキスト ボックス 9">
              <a:extLst>
                <a:ext uri="{FF2B5EF4-FFF2-40B4-BE49-F238E27FC236}">
                  <a16:creationId xmlns:a16="http://schemas.microsoft.com/office/drawing/2014/main" id="{31A280DC-5E7D-6646-B713-BDDF029D57C2}"/>
                </a:ext>
              </a:extLst>
            </p:cNvPr>
            <p:cNvSpPr txBox="1"/>
            <p:nvPr/>
          </p:nvSpPr>
          <p:spPr>
            <a:xfrm>
              <a:off x="999045" y="3523380"/>
              <a:ext cx="26859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Time-series plot</a:t>
              </a:r>
              <a:endParaRPr kumimoji="1" lang="ja-JP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395318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467100"/>
            <a:ext cx="7662553" cy="756062"/>
          </a:xfrm>
        </p:spPr>
        <p:txBody>
          <a:bodyPr/>
          <a:lstStyle/>
          <a:p>
            <a:r>
              <a:rPr kumimoji="1" lang="en-US" altLang="ja-JP" dirty="0"/>
              <a:t>A3.1) Logistic parabola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34994"/>
            <a:ext cx="8229601" cy="5121356"/>
          </a:xfrm>
        </p:spPr>
        <p:txBody>
          <a:bodyPr/>
          <a:lstStyle/>
          <a:p>
            <a:pPr marL="914400" lvl="2" indent="0">
              <a:buNone/>
            </a:pPr>
            <a:r>
              <a:rPr lang="en-US" altLang="ja-JP" sz="3200" dirty="0"/>
              <a:t>Models population of flies [R. May/1976]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OddBall: PAKDD 2021 Most Influential Paper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L. Akoglu, M. McGlohon, C. Faloutsos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4E4E-B10B-0A48-9F32-A055BF8ED0E9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18311" y="2008778"/>
            <a:ext cx="6056567" cy="65591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12" descr="parabola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208" y="3537415"/>
            <a:ext cx="247967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401" y="2008777"/>
            <a:ext cx="4778780" cy="655911"/>
          </a:xfrm>
          <a:prstGeom prst="rect">
            <a:avLst/>
          </a:prstGeom>
        </p:spPr>
      </p:pic>
      <p:pic>
        <p:nvPicPr>
          <p:cNvPr id="23" name="図 22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7260939" y="5955655"/>
            <a:ext cx="562299" cy="65591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35344" y="2985480"/>
            <a:ext cx="1720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Logistic map</a:t>
            </a:r>
            <a:endParaRPr kumimoji="1" lang="ja-JP" altLang="en-US" sz="2800" dirty="0"/>
          </a:p>
        </p:txBody>
      </p:sp>
      <p:pic>
        <p:nvPicPr>
          <p:cNvPr id="432130" name="Picture 2">
            <a:extLst>
              <a:ext uri="{FF2B5EF4-FFF2-40B4-BE49-F238E27FC236}">
                <a16:creationId xmlns:a16="http://schemas.microsoft.com/office/drawing/2014/main" id="{EECDB84D-2CCD-FD4E-B27A-7DEA7360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960" y="2008777"/>
            <a:ext cx="777428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1C24EA-9437-2D40-96B6-902E82EEEDA3}"/>
              </a:ext>
            </a:extLst>
          </p:cNvPr>
          <p:cNvSpPr txBox="1"/>
          <p:nvPr/>
        </p:nvSpPr>
        <p:spPr>
          <a:xfrm>
            <a:off x="25073" y="3770594"/>
            <a:ext cx="5958682" cy="18158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= SI virus prop. model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~ Bass equation (market penetration)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Special case of </a:t>
            </a:r>
            <a:r>
              <a:rPr lang="en-US" sz="2800" dirty="0" err="1">
                <a:solidFill>
                  <a:srgbClr val="00B050"/>
                </a:solidFill>
                <a:latin typeface="+mn-lt"/>
              </a:rPr>
              <a:t>Lotka</a:t>
            </a:r>
            <a:r>
              <a:rPr lang="en-US" sz="2800" dirty="0">
                <a:solidFill>
                  <a:srgbClr val="00B050"/>
                </a:solidFill>
                <a:latin typeface="+mn-lt"/>
              </a:rPr>
              <a:t>-Volterra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[COVID-19: SIR]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D1B856-6BFB-DE44-9712-81B669E4B8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78" t="788" r="24425" b="38484"/>
          <a:stretch/>
        </p:blipFill>
        <p:spPr>
          <a:xfrm>
            <a:off x="7927884" y="75324"/>
            <a:ext cx="1060632" cy="1193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4C12C-B499-4C4A-8BE2-A08521D24B30}"/>
              </a:ext>
            </a:extLst>
          </p:cNvPr>
          <p:cNvSpPr txBox="1"/>
          <p:nvPr/>
        </p:nvSpPr>
        <p:spPr>
          <a:xfrm>
            <a:off x="5983755" y="-11688"/>
            <a:ext cx="181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+mn-lt"/>
              </a:rPr>
              <a:t>royalsociety.org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515270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1BE0BAB2-3063-2749-B74D-240C4999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Q3) How can we find better models?</a:t>
            </a:r>
          </a:p>
        </p:txBody>
      </p:sp>
      <p:sp>
        <p:nvSpPr>
          <p:cNvPr id="81923" name="Content Placeholder 2">
            <a:extLst>
              <a:ext uri="{FF2B5EF4-FFF2-40B4-BE49-F238E27FC236}">
                <a16:creationId xmlns:a16="http://schemas.microsoft.com/office/drawing/2014/main" id="{26B63CB6-7ACE-314D-8F3F-E273F467C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5715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A3) Domain experts / cross-disciplinarity</a:t>
            </a:r>
          </a:p>
        </p:txBody>
      </p:sp>
      <p:sp>
        <p:nvSpPr>
          <p:cNvPr id="81924" name="Date Placeholder 3">
            <a:extLst>
              <a:ext uri="{FF2B5EF4-FFF2-40B4-BE49-F238E27FC236}">
                <a16:creationId xmlns:a16="http://schemas.microsoft.com/office/drawing/2014/main" id="{7A53E914-0B76-3A4F-A07E-75477A5E08A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81925" name="Footer Placeholder 4">
            <a:extLst>
              <a:ext uri="{FF2B5EF4-FFF2-40B4-BE49-F238E27FC236}">
                <a16:creationId xmlns:a16="http://schemas.microsoft.com/office/drawing/2014/main" id="{00EF186C-3DFC-A04B-BDD5-116765506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1926" name="Slide Number Placeholder 5">
            <a:extLst>
              <a:ext uri="{FF2B5EF4-FFF2-40B4-BE49-F238E27FC236}">
                <a16:creationId xmlns:a16="http://schemas.microsoft.com/office/drawing/2014/main" id="{B86CE34E-1E6B-0941-A62D-C616A794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80FAFF-C85A-224E-866A-0FC20893F9CC}" type="slidenum">
              <a:rPr lang="en-US" altLang="en-US" sz="1400" u="none"/>
              <a:pPr/>
              <a:t>52</a:t>
            </a:fld>
            <a:endParaRPr lang="en-US" altLang="en-US" sz="1400" u="none"/>
          </a:p>
        </p:txBody>
      </p:sp>
      <p:pic>
        <p:nvPicPr>
          <p:cNvPr id="7" name="Content Placeholder 7" descr="sierpinski.eps">
            <a:extLst>
              <a:ext uri="{FF2B5EF4-FFF2-40B4-BE49-F238E27FC236}">
                <a16:creationId xmlns:a16="http://schemas.microsoft.com/office/drawing/2014/main" id="{D20C56BD-D569-544C-92CC-5174B99C5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570186" y="4301355"/>
            <a:ext cx="302264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linear">
            <a:extLst>
              <a:ext uri="{FF2B5EF4-FFF2-40B4-BE49-F238E27FC236}">
                <a16:creationId xmlns:a16="http://schemas.microsoft.com/office/drawing/2014/main" id="{3D01A01B-FB19-1D4C-B7B7-54408164C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9453" y="4435038"/>
            <a:ext cx="373826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>
            <a:extLst>
              <a:ext uri="{FF2B5EF4-FFF2-40B4-BE49-F238E27FC236}">
                <a16:creationId xmlns:a16="http://schemas.microsoft.com/office/drawing/2014/main" id="{236920CE-1647-B544-A834-F4BFB9FCA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397" y="3884653"/>
            <a:ext cx="2899605" cy="397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4AC49-B239-FD46-BA94-753212073A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735"/>
          <a:stretch/>
        </p:blipFill>
        <p:spPr>
          <a:xfrm>
            <a:off x="1787669" y="2741435"/>
            <a:ext cx="803131" cy="793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1E2309-51DF-CC45-955A-7AB25DDDF3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78" t="788" r="24425" b="38484"/>
          <a:stretch/>
        </p:blipFill>
        <p:spPr>
          <a:xfrm>
            <a:off x="5951481" y="2735994"/>
            <a:ext cx="710703" cy="799410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DF9E7DCA-9D91-3541-B34F-58A9481FAC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261396" y="1092229"/>
            <a:ext cx="1483212" cy="148321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A0DE0-C35D-A242-A4A3-A5AAF7CE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52435"/>
            <a:ext cx="8615362" cy="685800"/>
          </a:xfrm>
        </p:spPr>
        <p:txBody>
          <a:bodyPr/>
          <a:lstStyle/>
          <a:p>
            <a:r>
              <a:rPr lang="en-US" dirty="0"/>
              <a:t>Settings &amp; Graphs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5DA8D88-5367-A048-B81C-E7D8C8C10F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4311" y="1304922"/>
          <a:ext cx="8715377" cy="331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1922011863"/>
                    </a:ext>
                  </a:extLst>
                </a:gridCol>
                <a:gridCol w="1343027">
                  <a:extLst>
                    <a:ext uri="{9D8B030D-6E8A-4147-A177-3AD203B41FA5}">
                      <a16:colId xmlns:a16="http://schemas.microsoft.com/office/drawing/2014/main" val="597023226"/>
                    </a:ext>
                  </a:extLst>
                </a:gridCol>
                <a:gridCol w="1026999">
                  <a:extLst>
                    <a:ext uri="{9D8B030D-6E8A-4147-A177-3AD203B41FA5}">
                      <a16:colId xmlns:a16="http://schemas.microsoft.com/office/drawing/2014/main" val="1281129897"/>
                    </a:ext>
                  </a:extLst>
                </a:gridCol>
                <a:gridCol w="1232195">
                  <a:extLst>
                    <a:ext uri="{9D8B030D-6E8A-4147-A177-3AD203B41FA5}">
                      <a16:colId xmlns:a16="http://schemas.microsoft.com/office/drawing/2014/main" val="969437979"/>
                    </a:ext>
                  </a:extLst>
                </a:gridCol>
                <a:gridCol w="1318052">
                  <a:extLst>
                    <a:ext uri="{9D8B030D-6E8A-4147-A177-3AD203B41FA5}">
                      <a16:colId xmlns:a16="http://schemas.microsoft.com/office/drawing/2014/main" val="4064796716"/>
                    </a:ext>
                  </a:extLst>
                </a:gridCol>
                <a:gridCol w="1182751">
                  <a:extLst>
                    <a:ext uri="{9D8B030D-6E8A-4147-A177-3AD203B41FA5}">
                      <a16:colId xmlns:a16="http://schemas.microsoft.com/office/drawing/2014/main" val="2207586538"/>
                    </a:ext>
                  </a:extLst>
                </a:gridCol>
                <a:gridCol w="1266316">
                  <a:extLst>
                    <a:ext uri="{9D8B030D-6E8A-4147-A177-3AD203B41FA5}">
                      <a16:colId xmlns:a16="http://schemas.microsoft.com/office/drawing/2014/main" val="773633509"/>
                    </a:ext>
                  </a:extLst>
                </a:gridCol>
                <a:gridCol w="860262">
                  <a:extLst>
                    <a:ext uri="{9D8B030D-6E8A-4147-A177-3AD203B41FA5}">
                      <a16:colId xmlns:a16="http://schemas.microsoft.com/office/drawing/2014/main" val="242160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Set</a:t>
                      </a:r>
                      <a:b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up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Method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Directed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Weighted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Multi-edges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Edge </a:t>
                      </a:r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Attr</a:t>
                      </a: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.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Node </a:t>
                      </a:r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Attr</a:t>
                      </a: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.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Time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67945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N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O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OddBall</a:t>
                      </a:r>
                      <a:endParaRPr lang="en-US" b="1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  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0294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FraudEagle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081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Speagle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7371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FocusCO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87425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U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B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Gr.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Fraudar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177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CopyCatch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7472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AMEN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10693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DE1C2-5702-664E-BEBE-D0438314E2F1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400" b="0" i="0" kern="1200" smtClean="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4D50D-2D74-2140-AB24-B4FE4BA4C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3124199" y="6248400"/>
            <a:ext cx="328947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400" b="0" i="0" kern="1200" smtClean="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108F3-3F04-3246-9486-7F0C2F459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53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3957091-A882-B54D-96EF-8876E2370B3C}"/>
              </a:ext>
            </a:extLst>
          </p:cNvPr>
          <p:cNvGraphicFramePr>
            <a:graphicFrameLocks noGrp="1"/>
          </p:cNvGraphicFramePr>
          <p:nvPr/>
        </p:nvGraphicFramePr>
        <p:xfrm>
          <a:off x="214310" y="4607875"/>
          <a:ext cx="871537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3060976221"/>
                    </a:ext>
                  </a:extLst>
                </a:gridCol>
                <a:gridCol w="1371603">
                  <a:extLst>
                    <a:ext uri="{9D8B030D-6E8A-4147-A177-3AD203B41FA5}">
                      <a16:colId xmlns:a16="http://schemas.microsoft.com/office/drawing/2014/main" val="3064241693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4093492362"/>
                    </a:ext>
                  </a:extLst>
                </a:gridCol>
                <a:gridCol w="1287643">
                  <a:extLst>
                    <a:ext uri="{9D8B030D-6E8A-4147-A177-3AD203B41FA5}">
                      <a16:colId xmlns:a16="http://schemas.microsoft.com/office/drawing/2014/main" val="1728212773"/>
                    </a:ext>
                  </a:extLst>
                </a:gridCol>
                <a:gridCol w="1318052">
                  <a:extLst>
                    <a:ext uri="{9D8B030D-6E8A-4147-A177-3AD203B41FA5}">
                      <a16:colId xmlns:a16="http://schemas.microsoft.com/office/drawing/2014/main" val="4048664512"/>
                    </a:ext>
                  </a:extLst>
                </a:gridCol>
                <a:gridCol w="1182751">
                  <a:extLst>
                    <a:ext uri="{9D8B030D-6E8A-4147-A177-3AD203B41FA5}">
                      <a16:colId xmlns:a16="http://schemas.microsoft.com/office/drawing/2014/main" val="3991563555"/>
                    </a:ext>
                  </a:extLst>
                </a:gridCol>
                <a:gridCol w="1266316">
                  <a:extLst>
                    <a:ext uri="{9D8B030D-6E8A-4147-A177-3AD203B41FA5}">
                      <a16:colId xmlns:a16="http://schemas.microsoft.com/office/drawing/2014/main" val="2061052331"/>
                    </a:ext>
                  </a:extLst>
                </a:gridCol>
                <a:gridCol w="860262">
                  <a:extLst>
                    <a:ext uri="{9D8B030D-6E8A-4147-A177-3AD203B41FA5}">
                      <a16:colId xmlns:a16="http://schemas.microsoft.com/office/drawing/2014/main" val="783602497"/>
                    </a:ext>
                  </a:extLst>
                </a:gridCol>
              </a:tblGrid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G</a:t>
                      </a:r>
                    </a:p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R</a:t>
                      </a:r>
                    </a:p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</a:t>
                      </a:r>
                    </a:p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P</a:t>
                      </a:r>
                    </a:p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H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StreamSpot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   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210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SpotLight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3043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ChangeDAR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8585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CODEtect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698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40681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6894523-A070-E045-B3C4-D2B3F22D4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15894" y="4896973"/>
            <a:ext cx="1483212" cy="1483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7B8466-F2CB-1F4B-9B99-A0FB17178EBE}"/>
              </a:ext>
            </a:extLst>
          </p:cNvPr>
          <p:cNvSpPr txBox="1"/>
          <p:nvPr/>
        </p:nvSpPr>
        <p:spPr>
          <a:xfrm>
            <a:off x="231829" y="1454369"/>
            <a:ext cx="45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F00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B7134-4B00-1C4A-ABD2-2550543811D0}"/>
              </a:ext>
            </a:extLst>
          </p:cNvPr>
          <p:cNvSpPr txBox="1"/>
          <p:nvPr/>
        </p:nvSpPr>
        <p:spPr>
          <a:xfrm>
            <a:off x="231828" y="2983625"/>
            <a:ext cx="45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F00"/>
                </a:solidFill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AC3C6-19C8-1C46-9182-D053E942E59D}"/>
              </a:ext>
            </a:extLst>
          </p:cNvPr>
          <p:cNvSpPr txBox="1"/>
          <p:nvPr/>
        </p:nvSpPr>
        <p:spPr>
          <a:xfrm>
            <a:off x="231828" y="4071445"/>
            <a:ext cx="45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F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125938049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L. Akoglu, M. McGlohon, C. Faloutsos</a:t>
            </a:r>
          </a:p>
        </p:txBody>
      </p:sp>
      <p:sp>
        <p:nvSpPr>
          <p:cNvPr id="259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337C36-4169-E34D-8EA6-104720BA7F7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59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400" dirty="0">
                <a:ea typeface="ＭＳ Ｐゴシック" charset="-128"/>
                <a:cs typeface="ＭＳ Ｐゴシック" charset="-128"/>
              </a:rPr>
              <a:t>Thanks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9090" name="Date Placeholder 2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5226050"/>
            <a:ext cx="9144000" cy="1631950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 w="28575">
            <a:noFill/>
            <a:miter lim="800000"/>
            <a:headEnd type="none" w="sm" len="sm"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kumimoji="0" lang="en-US" sz="3600" dirty="0">
                <a:latin typeface="Times New Roman" charset="0"/>
              </a:rPr>
              <a:t>Thanks to: </a:t>
            </a:r>
            <a:r>
              <a:rPr kumimoji="0" lang="en-US" sz="3200" dirty="0">
                <a:latin typeface="Times New Roman" charset="0"/>
              </a:rPr>
              <a:t>NSF IIS-0705359, IIS-0534205, </a:t>
            </a:r>
          </a:p>
          <a:p>
            <a:pPr algn="l">
              <a:defRPr/>
            </a:pPr>
            <a:r>
              <a:rPr kumimoji="0" lang="en-US" sz="3200" dirty="0">
                <a:latin typeface="Times New Roman" charset="0"/>
              </a:rPr>
              <a:t>CTA-INARC</a:t>
            </a:r>
            <a:r>
              <a:rPr kumimoji="0" lang="en-US" sz="2800" dirty="0">
                <a:latin typeface="Times New Roman" charset="0"/>
              </a:rPr>
              <a:t>; </a:t>
            </a:r>
            <a:r>
              <a:rPr kumimoji="0" lang="en-US" sz="3200" dirty="0">
                <a:latin typeface="Times New Roman" charset="0"/>
              </a:rPr>
              <a:t>Yahoo (M45), LLNL, IBM, SPRINT, Google, INTEL, HP, </a:t>
            </a:r>
            <a:r>
              <a:rPr kumimoji="0" lang="en-US" sz="3200" dirty="0" err="1">
                <a:latin typeface="Times New Roman" charset="0"/>
              </a:rPr>
              <a:t>iLab</a:t>
            </a:r>
            <a:endParaRPr kumimoji="0" lang="en-US" sz="3200" dirty="0">
              <a:latin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6" y="4127500"/>
            <a:ext cx="90830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/>
              <a:t>Disclaimer: All opinions are mine; not necessarily reflecting the opinions of the funding agencies</a:t>
            </a:r>
          </a:p>
        </p:txBody>
      </p:sp>
      <p:pic>
        <p:nvPicPr>
          <p:cNvPr id="12" name="Picture 8" descr="http://t0.gstatic.com/images?q=tbn:ANd9GcQwW9RUUz_lvl3egp8FAlbWHHU3Wy5q-UydlG30DVwo5lUBYlm-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146300"/>
            <a:ext cx="1282700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http://t0.gstatic.com/images?q=tbn:ANd9GcQpH156shFzSx1HmAKxsBrk_sUtGWXvGLHm6T2QYpOnRxkrEmDtw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601" y="1181101"/>
            <a:ext cx="10033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http://t3.gstatic.com/images?q=tbn:ANd9GcTng4xTWHY93yuRDj-Bedx1eiVD1y21bFp2PJksa0lvz_EEgRC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0400" y="1231900"/>
            <a:ext cx="725786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 descr="http://t3.gstatic.com/images?q=tbn:ANd9GcRyhsRNATG9Oqs9nIruJrm_NKgmSXntnuDzccqbfYZXSEOGlU7Sd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41500" y="1346200"/>
            <a:ext cx="1219200" cy="667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 descr="http://t0.gstatic.com/images?q=tbn:ANd9GcSNeH3e6ds0bO1wz-uyNnvXZK8hcSs_GDAZuIi5zZzLBk_Rje8U-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64200" y="1395408"/>
            <a:ext cx="1485900" cy="73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 descr="http://t0.gstatic.com/images?q=tbn:ANd9GcTwsTT-JitD4771zdQJllgCbZvgmetUu28V59auEze3ysUMA5hb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292600" y="1419225"/>
            <a:ext cx="1137476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2" descr="http://t1.gstatic.com/images?q=tbn:ANd9GcSR3_6yIokeQSlPL-KSrCEEZj_lZw4UJspnJMK1dfzAlXRQoa_K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493000" y="1527180"/>
            <a:ext cx="1328850" cy="31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L. Akoglu, M. McGlohon, C. Faloutsos</a:t>
            </a:r>
          </a:p>
        </p:txBody>
      </p:sp>
      <p:sp>
        <p:nvSpPr>
          <p:cNvPr id="259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337C36-4169-E34D-8EA6-104720BA7F7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59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400" dirty="0">
                <a:ea typeface="ＭＳ Ｐゴシック" charset="-128"/>
                <a:cs typeface="ＭＳ Ｐゴシック" charset="-128"/>
              </a:rPr>
              <a:t>Thanks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9090" name="Date Placeholder 2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sp>
        <p:nvSpPr>
          <p:cNvPr id="19" name="Google Shape;165;p2">
            <a:extLst>
              <a:ext uri="{FF2B5EF4-FFF2-40B4-BE49-F238E27FC236}">
                <a16:creationId xmlns:a16="http://schemas.microsoft.com/office/drawing/2014/main" id="{B5D91D04-FDA4-BF41-BC09-F7E262E83ED6}"/>
              </a:ext>
            </a:extLst>
          </p:cNvPr>
          <p:cNvSpPr txBox="1">
            <a:spLocks/>
          </p:cNvSpPr>
          <p:nvPr/>
        </p:nvSpPr>
        <p:spPr bwMode="auto">
          <a:xfrm>
            <a:off x="1093077" y="1524000"/>
            <a:ext cx="754642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indent="-139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endParaRPr kumimoji="0" lang="en-US" kern="0" dirty="0"/>
          </a:p>
          <a:p>
            <a:r>
              <a:rPr kumimoji="0" lang="en-US" kern="0" dirty="0"/>
              <a:t>Prof. R.K. Agrawal </a:t>
            </a:r>
          </a:p>
          <a:p>
            <a:endParaRPr kumimoji="0" lang="en-US" kern="0" dirty="0"/>
          </a:p>
          <a:p>
            <a:r>
              <a:rPr kumimoji="0" lang="en-US" kern="0" dirty="0"/>
              <a:t>Prof. P. Krishna Reddy</a:t>
            </a:r>
          </a:p>
          <a:p>
            <a:pPr marL="0" indent="0">
              <a:buNone/>
            </a:pPr>
            <a:endParaRPr kumimoji="0" lang="en-US" kern="0" dirty="0"/>
          </a:p>
          <a:p>
            <a:r>
              <a:rPr kumimoji="0" lang="en-US" kern="0" dirty="0"/>
              <a:t>Prof. Jaideep Srivastava </a:t>
            </a:r>
          </a:p>
          <a:p>
            <a:pPr marL="0" indent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Tx/>
              <a:buNone/>
            </a:pPr>
            <a:endParaRPr kumimoji="0" lang="en-US" kern="0" dirty="0"/>
          </a:p>
          <a:p>
            <a:pPr indent="-1397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endParaRPr kumimoji="0" 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E8BA9C-F266-C346-B0E0-74D619645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066" y="1572173"/>
            <a:ext cx="985228" cy="1152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914B67-5026-7545-9AA4-A171B1913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066" y="2997092"/>
            <a:ext cx="987752" cy="987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A25C07-8E95-A14B-A0FC-ED3AE1DFDB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33" b="39278"/>
          <a:stretch/>
        </p:blipFill>
        <p:spPr>
          <a:xfrm>
            <a:off x="6256066" y="4257129"/>
            <a:ext cx="987752" cy="10565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579433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7E7B015-51EC-414E-942F-728F5B27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589" y="2293793"/>
            <a:ext cx="1017928" cy="12316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2A96B-DF2A-4840-8C7F-061D35F0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780" y="2311184"/>
            <a:ext cx="1231693" cy="1231693"/>
          </a:xfrm>
          <a:prstGeom prst="rect">
            <a:avLst/>
          </a:prstGeom>
        </p:spPr>
      </p:pic>
      <p:pic>
        <p:nvPicPr>
          <p:cNvPr id="6" name="Picture 5" descr="A picture containing person, wall, indoor, clothing&#10;&#10;Description automatically generated">
            <a:extLst>
              <a:ext uri="{FF2B5EF4-FFF2-40B4-BE49-F238E27FC236}">
                <a16:creationId xmlns:a16="http://schemas.microsoft.com/office/drawing/2014/main" id="{65E6C975-52FF-A146-ABA9-605CC2C42D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973"/>
          <a:stretch/>
        </p:blipFill>
        <p:spPr>
          <a:xfrm>
            <a:off x="976391" y="2293794"/>
            <a:ext cx="1323818" cy="1231693"/>
          </a:xfrm>
          <a:prstGeom prst="rect">
            <a:avLst/>
          </a:prstGeom>
        </p:spPr>
      </p:pic>
      <p:pic>
        <p:nvPicPr>
          <p:cNvPr id="11" name="Picture 10" descr="obs12.png">
            <a:extLst>
              <a:ext uri="{FF2B5EF4-FFF2-40B4-BE49-F238E27FC236}">
                <a16:creationId xmlns:a16="http://schemas.microsoft.com/office/drawing/2014/main" id="{E4958F71-FD54-6142-BC26-4CE036E56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135" y="3640831"/>
            <a:ext cx="2884159" cy="220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Content Placeholder 7" descr="sierpinski.eps">
            <a:extLst>
              <a:ext uri="{FF2B5EF4-FFF2-40B4-BE49-F238E27FC236}">
                <a16:creationId xmlns:a16="http://schemas.microsoft.com/office/drawing/2014/main" id="{E38CE6D8-A5FC-B141-9D41-3E1D36BBD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6018195" y="4244876"/>
            <a:ext cx="1517722" cy="803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shutterstock_104520869.jpg">
            <a:extLst>
              <a:ext uri="{FF2B5EF4-FFF2-40B4-BE49-F238E27FC236}">
                <a16:creationId xmlns:a16="http://schemas.microsoft.com/office/drawing/2014/main" id="{D93494B8-614B-6447-87CD-78DF138B34A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8379" y="3773833"/>
            <a:ext cx="582624" cy="38963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027D4675-3C52-2445-888D-A58E2B640C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634159" y="4043407"/>
            <a:ext cx="1150685" cy="1150685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4F9BF60-2A70-404F-A60D-C5408A8EFF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0554" y="4163463"/>
            <a:ext cx="2312494" cy="127983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965C73-7F71-EF48-B6A1-78A7D7FF60B4}"/>
              </a:ext>
            </a:extLst>
          </p:cNvPr>
          <p:cNvCxnSpPr>
            <a:cxnSpLocks/>
          </p:cNvCxnSpPr>
          <p:nvPr/>
        </p:nvCxnSpPr>
        <p:spPr bwMode="auto">
          <a:xfrm>
            <a:off x="3026978" y="2196662"/>
            <a:ext cx="0" cy="389933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8AAB52-2D79-724F-8375-D0BC2E6341F4}"/>
              </a:ext>
            </a:extLst>
          </p:cNvPr>
          <p:cNvCxnSpPr>
            <a:cxnSpLocks/>
          </p:cNvCxnSpPr>
          <p:nvPr/>
        </p:nvCxnSpPr>
        <p:spPr bwMode="auto">
          <a:xfrm>
            <a:off x="5975130" y="2154067"/>
            <a:ext cx="0" cy="389933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med" len="med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D93EA2F-64AD-1443-A187-7E27FD391BF1}"/>
              </a:ext>
            </a:extLst>
          </p:cNvPr>
          <p:cNvSpPr/>
          <p:nvPr/>
        </p:nvSpPr>
        <p:spPr bwMode="auto">
          <a:xfrm>
            <a:off x="2175643" y="4519448"/>
            <a:ext cx="252248" cy="225681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70346-FE56-7D4A-BFEA-1ACCEFD02A52}"/>
              </a:ext>
            </a:extLst>
          </p:cNvPr>
          <p:cNvSpPr txBox="1"/>
          <p:nvPr/>
        </p:nvSpPr>
        <p:spPr>
          <a:xfrm>
            <a:off x="403511" y="1694372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Patterns &lt;-&gt; anomalies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E8FDB3-A342-E54D-A5E4-629D6886C9FA}"/>
              </a:ext>
            </a:extLst>
          </p:cNvPr>
          <p:cNvSpPr txBox="1"/>
          <p:nvPr/>
        </p:nvSpPr>
        <p:spPr>
          <a:xfrm>
            <a:off x="3651716" y="1638836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Rep. learning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B2A1C0-A992-054B-A50B-D8172B978497}"/>
              </a:ext>
            </a:extLst>
          </p:cNvPr>
          <p:cNvSpPr txBox="1"/>
          <p:nvPr/>
        </p:nvSpPr>
        <p:spPr>
          <a:xfrm>
            <a:off x="6202016" y="1700391"/>
            <a:ext cx="2201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Cross-disciplinarity</a:t>
            </a:r>
          </a:p>
        </p:txBody>
      </p:sp>
    </p:spTree>
    <p:extLst>
      <p:ext uri="{BB962C8B-B14F-4D97-AF65-F5344CB8AC3E}">
        <p14:creationId xmlns:p14="http://schemas.microsoft.com/office/powerpoint/2010/main" val="1931509967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7E7B015-51EC-414E-942F-728F5B27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589" y="2293793"/>
            <a:ext cx="1017928" cy="12316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2A96B-DF2A-4840-8C7F-061D35F0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780" y="2311184"/>
            <a:ext cx="1231693" cy="1231693"/>
          </a:xfrm>
          <a:prstGeom prst="rect">
            <a:avLst/>
          </a:prstGeom>
        </p:spPr>
      </p:pic>
      <p:pic>
        <p:nvPicPr>
          <p:cNvPr id="6" name="Picture 5" descr="A picture containing person, wall, indoor, clothing&#10;&#10;Description automatically generated">
            <a:extLst>
              <a:ext uri="{FF2B5EF4-FFF2-40B4-BE49-F238E27FC236}">
                <a16:creationId xmlns:a16="http://schemas.microsoft.com/office/drawing/2014/main" id="{65E6C975-52FF-A146-ABA9-605CC2C42D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973"/>
          <a:stretch/>
        </p:blipFill>
        <p:spPr>
          <a:xfrm>
            <a:off x="976391" y="2293794"/>
            <a:ext cx="1323818" cy="1231693"/>
          </a:xfrm>
          <a:prstGeom prst="rect">
            <a:avLst/>
          </a:prstGeom>
        </p:spPr>
      </p:pic>
      <p:pic>
        <p:nvPicPr>
          <p:cNvPr id="11" name="Picture 10" descr="obs12.png">
            <a:extLst>
              <a:ext uri="{FF2B5EF4-FFF2-40B4-BE49-F238E27FC236}">
                <a16:creationId xmlns:a16="http://schemas.microsoft.com/office/drawing/2014/main" id="{E4958F71-FD54-6142-BC26-4CE036E56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135" y="3640831"/>
            <a:ext cx="2884159" cy="220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Content Placeholder 7" descr="sierpinski.eps">
            <a:extLst>
              <a:ext uri="{FF2B5EF4-FFF2-40B4-BE49-F238E27FC236}">
                <a16:creationId xmlns:a16="http://schemas.microsoft.com/office/drawing/2014/main" id="{E38CE6D8-A5FC-B141-9D41-3E1D36BBD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6018195" y="4244876"/>
            <a:ext cx="1517722" cy="803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shutterstock_104520869.jpg">
            <a:extLst>
              <a:ext uri="{FF2B5EF4-FFF2-40B4-BE49-F238E27FC236}">
                <a16:creationId xmlns:a16="http://schemas.microsoft.com/office/drawing/2014/main" id="{D93494B8-614B-6447-87CD-78DF138B34A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8379" y="3773833"/>
            <a:ext cx="582624" cy="38963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027D4675-3C52-2445-888D-A58E2B640C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634159" y="4043407"/>
            <a:ext cx="1150685" cy="1150685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4F9BF60-2A70-404F-A60D-C5408A8EFF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0554" y="4163463"/>
            <a:ext cx="2312494" cy="127983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965C73-7F71-EF48-B6A1-78A7D7FF60B4}"/>
              </a:ext>
            </a:extLst>
          </p:cNvPr>
          <p:cNvCxnSpPr>
            <a:cxnSpLocks/>
          </p:cNvCxnSpPr>
          <p:nvPr/>
        </p:nvCxnSpPr>
        <p:spPr bwMode="auto">
          <a:xfrm>
            <a:off x="3026978" y="2196662"/>
            <a:ext cx="0" cy="389933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8AAB52-2D79-724F-8375-D0BC2E6341F4}"/>
              </a:ext>
            </a:extLst>
          </p:cNvPr>
          <p:cNvCxnSpPr>
            <a:cxnSpLocks/>
          </p:cNvCxnSpPr>
          <p:nvPr/>
        </p:nvCxnSpPr>
        <p:spPr bwMode="auto">
          <a:xfrm>
            <a:off x="5975130" y="2154067"/>
            <a:ext cx="0" cy="389933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med" len="med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D93EA2F-64AD-1443-A187-7E27FD391BF1}"/>
              </a:ext>
            </a:extLst>
          </p:cNvPr>
          <p:cNvSpPr/>
          <p:nvPr/>
        </p:nvSpPr>
        <p:spPr bwMode="auto">
          <a:xfrm>
            <a:off x="2175643" y="4519448"/>
            <a:ext cx="252248" cy="225681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70346-FE56-7D4A-BFEA-1ACCEFD02A52}"/>
              </a:ext>
            </a:extLst>
          </p:cNvPr>
          <p:cNvSpPr txBox="1"/>
          <p:nvPr/>
        </p:nvSpPr>
        <p:spPr>
          <a:xfrm>
            <a:off x="403511" y="1694372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Patterns &lt;-&gt; anomalies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E8FDB3-A342-E54D-A5E4-629D6886C9FA}"/>
              </a:ext>
            </a:extLst>
          </p:cNvPr>
          <p:cNvSpPr txBox="1"/>
          <p:nvPr/>
        </p:nvSpPr>
        <p:spPr>
          <a:xfrm>
            <a:off x="3651716" y="1638836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Rep. learning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B2A1C0-A992-054B-A50B-D8172B978497}"/>
              </a:ext>
            </a:extLst>
          </p:cNvPr>
          <p:cNvSpPr txBox="1"/>
          <p:nvPr/>
        </p:nvSpPr>
        <p:spPr>
          <a:xfrm>
            <a:off x="6202016" y="1700391"/>
            <a:ext cx="2201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Cross-disciplinarity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DC80B7-3DAE-AB49-8437-2999E0DF269F}"/>
              </a:ext>
            </a:extLst>
          </p:cNvPr>
          <p:cNvSpPr txBox="1"/>
          <p:nvPr/>
        </p:nvSpPr>
        <p:spPr>
          <a:xfrm>
            <a:off x="2128967" y="384718"/>
            <a:ext cx="4775667" cy="1200329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+mn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6999771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“an observation which deviates so much from the other observations as to arouse suspicions that it was generated by a different mechanism”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600" i="1" dirty="0"/>
              <a:t>D. M. Hawkins. Identification of outliers, volume 11. Springer, 1980.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4957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4670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4064876" cy="22479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But: </a:t>
            </a:r>
            <a:r>
              <a:rPr lang="en-US" u="sng" dirty="0"/>
              <a:t>How</a:t>
            </a:r>
            <a:r>
              <a:rPr lang="en-US" dirty="0"/>
              <a:t> to spot rules?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0108D5-A23E-1E46-9DDE-F6ADFE319822}"/>
              </a:ext>
            </a:extLst>
          </p:cNvPr>
          <p:cNvSpPr/>
          <p:nvPr/>
        </p:nvSpPr>
        <p:spPr bwMode="auto">
          <a:xfrm>
            <a:off x="7039303" y="3134711"/>
            <a:ext cx="296917" cy="283779"/>
          </a:xfrm>
          <a:prstGeom prst="ellipse">
            <a:avLst/>
          </a:prstGeom>
          <a:noFill/>
          <a:ln w="19050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2934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9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5891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13024</TotalTime>
  <Words>2582</Words>
  <Application>Microsoft Macintosh PowerPoint</Application>
  <PresentationFormat>On-screen Show (4:3)</PresentationFormat>
  <Paragraphs>552</Paragraphs>
  <Slides>58</Slides>
  <Notes>10</Notes>
  <HiddenSlides>2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  <vt:variant>
        <vt:lpstr>Custom Shows</vt:lpstr>
      </vt:variant>
      <vt:variant>
        <vt:i4>1</vt:i4>
      </vt:variant>
    </vt:vector>
  </HeadingPairs>
  <TitlesOfParts>
    <vt:vector size="64" baseType="lpstr">
      <vt:lpstr>Arial</vt:lpstr>
      <vt:lpstr>Cambria Math</vt:lpstr>
      <vt:lpstr>Gill Sans</vt:lpstr>
      <vt:lpstr>Times New Roman</vt:lpstr>
      <vt:lpstr>template</vt:lpstr>
      <vt:lpstr>Anomaly detection in graphs - past, present and future.</vt:lpstr>
      <vt:lpstr>Roadmap</vt:lpstr>
      <vt:lpstr>Future – parting thoughts</vt:lpstr>
      <vt:lpstr>Future – parting thoughts</vt:lpstr>
      <vt:lpstr>Graphs &lt;-&gt; points &lt;-&gt; time-series</vt:lpstr>
      <vt:lpstr>Q1) definition</vt:lpstr>
      <vt:lpstr>Q1) definition</vt:lpstr>
      <vt:lpstr>Q1) definition</vt:lpstr>
      <vt:lpstr>Q1: rules?</vt:lpstr>
      <vt:lpstr>Q1: rules?</vt:lpstr>
      <vt:lpstr>Q1: rules?</vt:lpstr>
      <vt:lpstr>Q1) rules?</vt:lpstr>
      <vt:lpstr>Q1) rules?</vt:lpstr>
      <vt:lpstr>Q1) rules?</vt:lpstr>
      <vt:lpstr>Q1) rules?</vt:lpstr>
      <vt:lpstr>Q1) rules</vt:lpstr>
      <vt:lpstr>Q1) rules?</vt:lpstr>
      <vt:lpstr>Q1) definition</vt:lpstr>
      <vt:lpstr>Q1) definition</vt:lpstr>
      <vt:lpstr>Roadmap</vt:lpstr>
      <vt:lpstr>Future – parting thoughts</vt:lpstr>
      <vt:lpstr>Q2) automation?</vt:lpstr>
      <vt:lpstr>Q2) automation?</vt:lpstr>
      <vt:lpstr>Q2.1) patterns &lt;-&gt; anomalies</vt:lpstr>
      <vt:lpstr>Q2.1) patterns &lt;-&gt; anomalies</vt:lpstr>
      <vt:lpstr>Q2) automation?</vt:lpstr>
      <vt:lpstr>Q2.2) patterns &lt;-&gt; compression</vt:lpstr>
      <vt:lpstr>Q2.2) patterns &lt;-&gt; compression</vt:lpstr>
      <vt:lpstr>compression is great – but …</vt:lpstr>
      <vt:lpstr>… optimal compression is undecidable!</vt:lpstr>
      <vt:lpstr>… optimal compression is undecidable!</vt:lpstr>
      <vt:lpstr>… optimal compression is undecidable!</vt:lpstr>
      <vt:lpstr>Roadmap</vt:lpstr>
      <vt:lpstr>Future – parting thoughts</vt:lpstr>
      <vt:lpstr>Examples of models</vt:lpstr>
      <vt:lpstr>Q3.1) models</vt:lpstr>
      <vt:lpstr>Q: Any pattern?</vt:lpstr>
      <vt:lpstr>A: self similar!</vt:lpstr>
      <vt:lpstr>Real, self similar dataset</vt:lpstr>
      <vt:lpstr>Real, self similar dataset</vt:lpstr>
      <vt:lpstr>Real, self similar dataset</vt:lpstr>
      <vt:lpstr>Real, self similar dataset</vt:lpstr>
      <vt:lpstr>PowerPoint Presentation</vt:lpstr>
      <vt:lpstr>PowerPoint Presentation</vt:lpstr>
      <vt:lpstr>Q: Fractals and Graphs?</vt:lpstr>
      <vt:lpstr>Fractals and Graphs</vt:lpstr>
      <vt:lpstr>Kronecker Graphs</vt:lpstr>
      <vt:lpstr>Examples of models</vt:lpstr>
      <vt:lpstr>Q3.1) models?</vt:lpstr>
      <vt:lpstr>A3.1) Logistic parabola</vt:lpstr>
      <vt:lpstr>A3.1) Logistic parabola</vt:lpstr>
      <vt:lpstr>Q3) How can we find better models?</vt:lpstr>
      <vt:lpstr>Settings &amp; Graphs</vt:lpstr>
      <vt:lpstr>Future – parting thoughts</vt:lpstr>
      <vt:lpstr>Thanks</vt:lpstr>
      <vt:lpstr>Thanks</vt:lpstr>
      <vt:lpstr>Conclusions</vt:lpstr>
      <vt:lpstr>Conclusions</vt:lpstr>
      <vt:lpstr>short version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large graphs</dc:title>
  <dc:creator>Christos Faloutsos</dc:creator>
  <dc:description>NYU - WIN 2009_x000d_
_x000d_
</dc:description>
  <cp:lastModifiedBy>Christos Nick Faloutsos</cp:lastModifiedBy>
  <cp:revision>1996</cp:revision>
  <cp:lastPrinted>2016-06-19T14:14:08Z</cp:lastPrinted>
  <dcterms:created xsi:type="dcterms:W3CDTF">2017-06-13T01:24:20Z</dcterms:created>
  <dcterms:modified xsi:type="dcterms:W3CDTF">2021-05-08T19:28:28Z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